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0" r:id="rId3"/>
    <p:sldId id="301" r:id="rId4"/>
    <p:sldId id="299" r:id="rId5"/>
    <p:sldId id="279" r:id="rId6"/>
    <p:sldId id="282" r:id="rId7"/>
    <p:sldId id="283" r:id="rId8"/>
    <p:sldId id="287" r:id="rId9"/>
    <p:sldId id="284" r:id="rId10"/>
    <p:sldId id="296" r:id="rId11"/>
    <p:sldId id="298" r:id="rId12"/>
    <p:sldId id="290" r:id="rId13"/>
    <p:sldId id="302" r:id="rId14"/>
    <p:sldId id="30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652"/>
    <a:srgbClr val="B4CF8D"/>
    <a:srgbClr val="FFFFFF"/>
    <a:srgbClr val="B2B2B2"/>
    <a:srgbClr val="EAEAEA"/>
    <a:srgbClr val="99CC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92" autoAdjust="0"/>
  </p:normalViewPr>
  <p:slideViewPr>
    <p:cSldViewPr>
      <p:cViewPr>
        <p:scale>
          <a:sx n="60" d="100"/>
          <a:sy n="60" d="100"/>
        </p:scale>
        <p:origin x="-80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3F505-38CA-4CA5-BC3D-5DA7F577765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6103BF1-4CB6-4A53-BBDC-C33E941CC699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Тамыр соғысының жиілігін өлшеу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12DAFF8-D740-4E4D-A644-5AE559FA7528}" type="parTrans" cxnId="{B595C7D2-F938-4B7C-A727-B7015D65BE3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9E1DA5-4C8C-4BB9-94B9-B978CB246DD8}" type="sibTrans" cxnId="{B595C7D2-F938-4B7C-A727-B7015D65BE3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66399-B023-4F0E-80EE-DE9DB2E562FA}">
      <dgm:prSet phldrT="[Текст]"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Көздің көруін зерттеу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көздің көру өткірлігі, көз қарашығын түсіру, көздің ішкі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қысымын өлшеу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60D16E5-DB40-4372-BC62-19E5B50B014B}" type="parTrans" cxnId="{E9020C28-B8B0-4BFA-B6DE-ED609804D77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02DFC3-6E7B-449F-808D-BC2597D87C30}" type="sibTrans" cxnId="{E9020C28-B8B0-4BFA-B6DE-ED609804D77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30FEFD-A331-4B29-A73C-6E4896EC600F}">
      <dgm:prSet phldrT="[Текст]"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Артериалды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қысым өлшеу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B3D893B-EC2A-4149-8BA8-CA09F2E68BB6}" type="parTrans" cxnId="{18657A57-887C-4819-8EC4-B0C5AB78670F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515EB0-C58A-4316-AC45-181CC5DEAFCE}" type="sibTrans" cxnId="{18657A57-887C-4819-8EC4-B0C5AB78670F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88537C-E019-4FFC-9370-FD9D41A3E57A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Электрлі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кардиография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C5624BC-13C7-4E29-B8A7-4F8FECE3C188}" type="parTrans" cxnId="{F1556C49-AE3D-460F-88E0-426222EB73D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209429-6C75-448F-8DB3-4512402E898E}" type="sibTrans" cxnId="{F1556C49-AE3D-460F-88E0-426222EB73D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E149D4-2601-4266-AE8E-00269756FD7E}">
      <dgm:prSet phldrT="[Текст]"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Спирография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1E96AB3-254E-423B-ACA0-290F77FBCEE7}" type="parTrans" cxnId="{8612ED5E-1932-423B-9D11-272A4257F937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6F95C6-474A-49C5-9878-5775B1DDB2D0}" type="sibTrans" cxnId="{8612ED5E-1932-423B-9D11-272A4257F937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E98D0-8DA8-4F6B-91BB-7D3F417953C1}">
      <dgm:prSet phldrT="[Текст]"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қабілетін зерттеу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: аудиометрия,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тимпанометрия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04B2ED3-08B1-4CCA-88BE-96AF5172F59F}" type="parTrans" cxnId="{F8069A11-FECB-4470-8A70-089AD44AC5E2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FB582B-BEAF-40EA-80BC-DBE21B399C95}" type="sibTrans" cxnId="{F8069A11-FECB-4470-8A70-089AD44AC5E2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29EFF1-A02E-400F-A341-4DABA537F80F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 Жалпы зерттеу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8861E16-AE8E-4763-830F-0C517D694041}" type="parTrans" cxnId="{F1183E2D-9034-4798-98DC-687F015A9BAE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DD9C1E-1EF1-44A4-9372-3ED2A37F4374}" type="sibTrans" cxnId="{F1183E2D-9034-4798-98DC-687F015A9BAE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92CF35-092B-4DA0-82BE-D85CD362C5C5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 Қанның биохимиялық зерттеуі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0F65E3A-6259-41D5-A2D8-242AD3EF3FFD}" type="parTrans" cxnId="{EE4E3F53-8EBB-437B-A2DC-6A8C72770879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F0237E-C38C-4B8F-8969-BA46A8198E0D}" type="sibTrans" cxnId="{EE4E3F53-8EBB-437B-A2DC-6A8C72770879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6437A3-23D9-4D32-963A-45C33057F239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 Қанның иммунды-химиялық зерттеуі 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6A93971-D66A-4C3C-9A23-BF73B04A7919}" type="parTrans" cxnId="{185C15DA-41DB-4F10-9BFA-2B83422CB201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4D34F1-983A-41BE-AB53-4633D0CF238B}" type="sibTrans" cxnId="{185C15DA-41DB-4F10-9BFA-2B83422CB201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2B48E8-8FC1-4273-813D-EFDBA178310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Зәрдің жалпы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зерттеуі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EB35800-33BD-4965-A142-29DC253F0ED0}" type="parTrans" cxnId="{0339F706-194A-4966-937B-4D5BAD013255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78EF42-EDAF-4454-AD80-DFB1B9249DB9}" type="sibTrans" cxnId="{0339F706-194A-4966-937B-4D5BAD013255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C58AEE-8B95-4546-A40B-58643EED2247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Кеуде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жасушасының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тура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рентгенографиясы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9A1A475-FBC8-4415-8BB3-74B2C657C471}" type="parTrans" cxnId="{074BE5D5-261D-486C-B390-599606E8CD14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91438-1CEE-4D50-A3F5-AF62CDE9A312}" type="sibTrans" cxnId="{074BE5D5-261D-486C-B390-599606E8CD14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1EC462-1117-4F45-A987-36D5CA1A02A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УДЗ (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бауыр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және бүйрек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6579B53-D62C-4579-9DDB-A78850B31D4C}" type="parTrans" cxnId="{48494A30-FACC-43B7-A06D-42D6B08DEB80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692984-E116-4353-8235-5877EC5306DE}" type="sibTrans" cxnId="{48494A30-FACC-43B7-A06D-42D6B08DEB80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1FEB74-ACE0-47A9-92F6-FF9B8F59D15B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ГИНЕКОЛОГИЯЛЫҚ ЗЕРТТЕУ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9F7CF0-F2FE-4BC6-B486-F245B7708208}" type="parTrans" cxnId="{32BFF98C-BE17-4D33-9744-7954D007AA77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D8AA01-4DA6-47DE-ACA0-783A29FA203B}" type="sibTrans" cxnId="{32BFF98C-BE17-4D33-9744-7954D007AA77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9FE5D-159C-43A7-9BFF-6BAD29949256}">
      <dgm:prSet phldrT="[Текст]"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Кольпоскопия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E3FEAA8-55EF-49DE-9DA6-9DE8CFB5BCB2}" type="parTrans" cxnId="{9FE2AC59-28E9-47FC-B906-0FD507738030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F6C37-62AF-43DC-A944-421FFECBFCC0}" type="sibTrans" cxnId="{9FE2AC59-28E9-47FC-B906-0FD507738030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2E0CC7-19FF-411A-AA58-EC64BF462241}">
      <dgm:prSet phldrT="[Текст]"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Гинекологиялық  жағынды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8DB0782A-26D4-4270-80DF-ADB44EAE9767}" type="parTrans" cxnId="{BA7AEB55-C108-4F6C-AB87-7D6C7E6172F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659DD1-A7FE-41E0-82E3-489CCDB6026F}" type="sibTrans" cxnId="{BA7AEB55-C108-4F6C-AB87-7D6C7E6172F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36A441-19C7-4D87-A4CC-20776E1470B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АНТРОПОМЕТРИКАЛЫҚ ЗЕРТТЕУ 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B623BB7-1CB0-4387-BFF0-6080DF6361AF}" type="parTrans" cxnId="{D9B6235B-F2A4-493A-8249-2C233BCAC96D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EA8E07-A2BD-44DE-A7E6-3463C8067EB4}" type="sibTrans" cxnId="{D9B6235B-F2A4-493A-8249-2C233BCAC96D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B1ECE-3E72-4CE0-A605-D49B41B41F0A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Бой,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салмақ және дене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салмағының индексін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өлшеу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3B7B082-878D-4CA1-A84F-3B59BF53DBF3}" type="parTrans" cxnId="{50592852-8157-4219-BBF1-EDE847A657E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B8DF1E-C108-4E4F-9624-BE51B1F0FAAF}" type="sibTrans" cxnId="{50592852-8157-4219-BBF1-EDE847A657E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9A3DB1-D2F3-4260-A4F6-F6F6BC71F620}">
      <dgm:prSet phldrT="[Текст]" custT="1"/>
      <dgm:spPr/>
      <dgm:t>
        <a:bodyPr/>
        <a:lstStyle/>
        <a:p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5FD526-4899-41EA-9BF5-EE0F0825A897}" type="parTrans" cxnId="{D853B1BD-6601-420E-B797-225EBAC2C8F0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28246C-9556-47E2-A90B-F937E51B5BF9}" type="sibTrans" cxnId="{D853B1BD-6601-420E-B797-225EBAC2C8F0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6C81A7-A9F7-42CF-8174-8E548BA6F6A6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 Биологиялық жасын анықтау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8D29A708-BA0B-462D-8DAA-6E1045873B1E}" type="parTrans" cxnId="{A7D24489-7FD3-436F-8B7D-3B93A063CF5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C07353-8D9C-42AA-A942-1444FB21D3C6}" type="sibTrans" cxnId="{A7D24489-7FD3-436F-8B7D-3B93A063CF5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3C5C7-0BBE-45E1-9EB9-86B7FFADAB06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СӘУЛЕЛІК ЗЕРТТЕУ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42ACABF-3E60-4353-8C2D-9E47DB473085}" type="sibTrans" cxnId="{F8340659-9FA2-445A-B76F-83955C238116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945784-D5EB-489D-B0C3-6C302ACBEE56}" type="parTrans" cxnId="{F8340659-9FA2-445A-B76F-83955C238116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F53434-1249-4D49-A7BB-04C2F264BFF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ЗЕРТХАНАЛЫҚ ЗЕРТТЕУ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71EED7B-B4FF-4333-8D4D-8F2576E4907A}" type="sibTrans" cxnId="{9D9C9537-A2C2-4575-8C60-3F87AE4378FD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960183-4920-475C-8FC2-F5A156E568E1}" type="parTrans" cxnId="{9D9C9537-A2C2-4575-8C60-3F87AE4378FD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10E7A-519E-44A6-A13B-D1B862FE9DE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КЛИНИКАЛЫҚ ЗЕРТТЕУ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CE5CD11-A8D9-42C4-9DEF-9E5B61B45434}" type="sibTrans" cxnId="{CEDD3068-25F3-43A3-8AFB-708B2985F954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8AE4F-0469-46AD-881B-B6D80403D95A}" type="parTrans" cxnId="{CEDD3068-25F3-43A3-8AFB-708B2985F954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BB57B-74EE-4260-A7F3-EBB66880B3F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ФУНКЦИОНАЛДЫҚ ЗЕРТТЕУ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0A49CC7-978E-46D1-8A2E-0A5221D40B55}" type="sibTrans" cxnId="{647508DC-C5AE-425A-87EF-392358841A3F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A32C0E-E6D7-48A6-8067-5239DA0CB9C6}" type="parTrans" cxnId="{647508DC-C5AE-425A-87EF-392358841A3F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EE20C1-9151-49AC-BE66-17573BC7A34C}">
      <dgm:prSet phldrT="[Текст]" custT="1"/>
      <dgm:spPr/>
      <dgm:t>
        <a:bodyPr/>
        <a:lstStyle/>
        <a:p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B43718-3E58-429D-BB39-9611DAA3BF27}" type="sibTrans" cxnId="{36FCF349-704D-4C16-8104-490543E30ED2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B69AC8-D343-4E48-A23A-F7ACBD00D543}" type="parTrans" cxnId="{36FCF349-704D-4C16-8104-490543E30ED2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BBC512-E71B-419C-998A-3408A1583F4C}" type="pres">
      <dgm:prSet presAssocID="{3593F505-38CA-4CA5-BC3D-5DA7F57776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5386AE-1BA1-4894-B313-298CA1344E37}" type="pres">
      <dgm:prSet presAssocID="{CD9BB57B-74EE-4260-A7F3-EBB66880B3F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85748-1BD5-44FE-9C08-6B2953322478}" type="pres">
      <dgm:prSet presAssocID="{CD9BB57B-74EE-4260-A7F3-EBB66880B3F0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05912-5989-4EC0-BC06-CCA1C6DD95F9}" type="pres">
      <dgm:prSet presAssocID="{32510E7A-519E-44A6-A13B-D1B862FE9D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C1D1-4239-4DDA-9178-F5049D4BCEC6}" type="pres">
      <dgm:prSet presAssocID="{32510E7A-519E-44A6-A13B-D1B862FE9DED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17975-3C83-40FD-925D-728ECC705AD5}" type="pres">
      <dgm:prSet presAssocID="{60F53434-1249-4D49-A7BB-04C2F264BF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0D6CA-BBBC-4F57-B64C-E11C1CB21DAD}" type="pres">
      <dgm:prSet presAssocID="{60F53434-1249-4D49-A7BB-04C2F264BFF0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6D9D0-0CC6-4A8C-B00F-B9F40D4ECA14}" type="pres">
      <dgm:prSet presAssocID="{7033C5C7-0BBE-45E1-9EB9-86B7FFADAB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E0011-97B4-4772-9DE8-10EE42995C64}" type="pres">
      <dgm:prSet presAssocID="{7033C5C7-0BBE-45E1-9EB9-86B7FFADAB06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486E4-CFE3-47A4-8C9B-B22CF9B10702}" type="pres">
      <dgm:prSet presAssocID="{CD1FEB74-ACE0-47A9-92F6-FF9B8F59D15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CA75-B260-4560-8C3B-83E774476B8A}" type="pres">
      <dgm:prSet presAssocID="{CD1FEB74-ACE0-47A9-92F6-FF9B8F59D15B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0BD91-660F-433B-B9E1-C69171D65ED5}" type="pres">
      <dgm:prSet presAssocID="{5D36A441-19C7-4D87-A4CC-20776E1470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BA1F0-BD84-4D30-80A1-F9F37D2F4CF6}" type="pres">
      <dgm:prSet presAssocID="{5D36A441-19C7-4D87-A4CC-20776E1470BC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B6235B-F2A4-493A-8249-2C233BCAC96D}" srcId="{3593F505-38CA-4CA5-BC3D-5DA7F577765A}" destId="{5D36A441-19C7-4D87-A4CC-20776E1470BC}" srcOrd="5" destOrd="0" parTransId="{0B623BB7-1CB0-4387-BFF0-6080DF6361AF}" sibTransId="{C9EA8E07-A2BD-44DE-A7E6-3463C8067EB4}"/>
    <dgm:cxn modelId="{D853B1BD-6601-420E-B797-225EBAC2C8F0}" srcId="{5D36A441-19C7-4D87-A4CC-20776E1470BC}" destId="{5A9A3DB1-D2F3-4260-A4F6-F6F6BC71F620}" srcOrd="3" destOrd="0" parTransId="{405FD526-4899-41EA-9BF5-EE0F0825A897}" sibTransId="{FD28246C-9556-47E2-A90B-F937E51B5BF9}"/>
    <dgm:cxn modelId="{0339F706-194A-4966-937B-4D5BAD013255}" srcId="{60F53434-1249-4D49-A7BB-04C2F264BFF0}" destId="{AF2B48E8-8FC1-4273-813D-EFDBA1783105}" srcOrd="3" destOrd="0" parTransId="{EEB35800-33BD-4965-A142-29DC253F0ED0}" sibTransId="{4778EF42-EDAF-4454-AD80-DFB1B9249DB9}"/>
    <dgm:cxn modelId="{F1556C49-AE3D-460F-88E0-426222EB73DB}" srcId="{CD9BB57B-74EE-4260-A7F3-EBB66880B3F0}" destId="{E188537C-E019-4FFC-9370-FD9D41A3E57A}" srcOrd="2" destOrd="0" parTransId="{4C5624BC-13C7-4E29-B8A7-4F8FECE3C188}" sibTransId="{7B209429-6C75-448F-8DB3-4512402E898E}"/>
    <dgm:cxn modelId="{E2B42F2D-159D-4FE3-8B99-693332AF0E97}" type="presOf" srcId="{3AEE20C1-9151-49AC-BE66-17573BC7A34C}" destId="{AF6BA1F0-BD84-4D30-80A1-F9F37D2F4CF6}" srcOrd="0" destOrd="2" presId="urn:microsoft.com/office/officeart/2005/8/layout/vList2"/>
    <dgm:cxn modelId="{36FCF349-704D-4C16-8104-490543E30ED2}" srcId="{5D36A441-19C7-4D87-A4CC-20776E1470BC}" destId="{3AEE20C1-9151-49AC-BE66-17573BC7A34C}" srcOrd="2" destOrd="0" parTransId="{02B69AC8-D343-4E48-A23A-F7ACBD00D543}" sibTransId="{AFB43718-3E58-429D-BB39-9611DAA3BF27}"/>
    <dgm:cxn modelId="{A7D24489-7FD3-436F-8B7D-3B93A063CF5A}" srcId="{5D36A441-19C7-4D87-A4CC-20776E1470BC}" destId="{2A6C81A7-A9F7-42CF-8174-8E548BA6F6A6}" srcOrd="1" destOrd="0" parTransId="{8D29A708-BA0B-462D-8DAA-6E1045873B1E}" sibTransId="{96C07353-8D9C-42AA-A942-1444FB21D3C6}"/>
    <dgm:cxn modelId="{E720B10C-F54E-4533-B7A6-7A68CBA83835}" type="presOf" srcId="{E188537C-E019-4FFC-9370-FD9D41A3E57A}" destId="{C8D85748-1BD5-44FE-9C08-6B2953322478}" srcOrd="0" destOrd="2" presId="urn:microsoft.com/office/officeart/2005/8/layout/vList2"/>
    <dgm:cxn modelId="{F8340659-9FA2-445A-B76F-83955C238116}" srcId="{3593F505-38CA-4CA5-BC3D-5DA7F577765A}" destId="{7033C5C7-0BBE-45E1-9EB9-86B7FFADAB06}" srcOrd="3" destOrd="0" parTransId="{B0945784-D5EB-489D-B0C3-6C302ACBEE56}" sibTransId="{742ACABF-3E60-4353-8C2D-9E47DB473085}"/>
    <dgm:cxn modelId="{9D9C9537-A2C2-4575-8C60-3F87AE4378FD}" srcId="{3593F505-38CA-4CA5-BC3D-5DA7F577765A}" destId="{60F53434-1249-4D49-A7BB-04C2F264BFF0}" srcOrd="2" destOrd="0" parTransId="{6F960183-4920-475C-8FC2-F5A156E568E1}" sibTransId="{371EED7B-B4FF-4333-8D4D-8F2576E4907A}"/>
    <dgm:cxn modelId="{627161F1-1D8E-4E84-8EB1-B6771EAC0B4C}" type="presOf" srcId="{CD1FEB74-ACE0-47A9-92F6-FF9B8F59D15B}" destId="{08C486E4-CFE3-47A4-8C9B-B22CF9B10702}" srcOrd="0" destOrd="0" presId="urn:microsoft.com/office/officeart/2005/8/layout/vList2"/>
    <dgm:cxn modelId="{EA61B97D-958C-45DA-A45F-CE3177021D0B}" type="presOf" srcId="{AF2B48E8-8FC1-4273-813D-EFDBA1783105}" destId="{EE90D6CA-BBBC-4F57-B64C-E11C1CB21DAD}" srcOrd="0" destOrd="3" presId="urn:microsoft.com/office/officeart/2005/8/layout/vList2"/>
    <dgm:cxn modelId="{AA4AADF1-0D96-4223-B679-969DFD0C445F}" type="presOf" srcId="{FF1EC462-1117-4F45-A987-36D5CA1A02AC}" destId="{57DE0011-97B4-4772-9DE8-10EE42995C64}" srcOrd="0" destOrd="1" presId="urn:microsoft.com/office/officeart/2005/8/layout/vList2"/>
    <dgm:cxn modelId="{F8069A11-FECB-4470-8A70-089AD44AC5E2}" srcId="{32510E7A-519E-44A6-A13B-D1B862FE9DED}" destId="{FF9E98D0-8DA8-4F6B-91BB-7D3F417953C1}" srcOrd="1" destOrd="0" parTransId="{B04B2ED3-08B1-4CCA-88BE-96AF5172F59F}" sibTransId="{70FB582B-BEAF-40EA-80BC-DBE21B399C95}"/>
    <dgm:cxn modelId="{9FE2AC59-28E9-47FC-B906-0FD507738030}" srcId="{CD1FEB74-ACE0-47A9-92F6-FF9B8F59D15B}" destId="{3BC9FE5D-159C-43A7-9BFF-6BAD29949256}" srcOrd="0" destOrd="0" parTransId="{6E3FEAA8-55EF-49DE-9DA6-9DE8CFB5BCB2}" sibTransId="{8B8F6C37-62AF-43DC-A944-421FFECBFCC0}"/>
    <dgm:cxn modelId="{32BFF98C-BE17-4D33-9744-7954D007AA77}" srcId="{3593F505-38CA-4CA5-BC3D-5DA7F577765A}" destId="{CD1FEB74-ACE0-47A9-92F6-FF9B8F59D15B}" srcOrd="4" destOrd="0" parTransId="{FF9F7CF0-F2FE-4BC6-B486-F245B7708208}" sibTransId="{DFD8AA01-4DA6-47DE-ACA0-783A29FA203B}"/>
    <dgm:cxn modelId="{060FD870-4E91-4AE1-8B71-38284CA778A1}" type="presOf" srcId="{30C58AEE-8B95-4546-A40B-58643EED2247}" destId="{57DE0011-97B4-4772-9DE8-10EE42995C64}" srcOrd="0" destOrd="0" presId="urn:microsoft.com/office/officeart/2005/8/layout/vList2"/>
    <dgm:cxn modelId="{963FD069-4414-40B2-BB45-293C92DE7B17}" type="presOf" srcId="{92E149D4-2601-4266-AE8E-00269756FD7E}" destId="{C8D85748-1BD5-44FE-9C08-6B2953322478}" srcOrd="0" destOrd="3" presId="urn:microsoft.com/office/officeart/2005/8/layout/vList2"/>
    <dgm:cxn modelId="{C5CF178B-9B83-45B9-85DE-BB35164DD632}" type="presOf" srcId="{A3DB1ECE-3E72-4CE0-A605-D49B41B41F0A}" destId="{AF6BA1F0-BD84-4D30-80A1-F9F37D2F4CF6}" srcOrd="0" destOrd="0" presId="urn:microsoft.com/office/officeart/2005/8/layout/vList2"/>
    <dgm:cxn modelId="{520A3877-C4F7-4337-B5E2-F9916E9F9D69}" type="presOf" srcId="{3BC9FE5D-159C-43A7-9BFF-6BAD29949256}" destId="{EAADCA75-B260-4560-8C3B-83E774476B8A}" srcOrd="0" destOrd="0" presId="urn:microsoft.com/office/officeart/2005/8/layout/vList2"/>
    <dgm:cxn modelId="{8612ED5E-1932-423B-9D11-272A4257F937}" srcId="{CD9BB57B-74EE-4260-A7F3-EBB66880B3F0}" destId="{92E149D4-2601-4266-AE8E-00269756FD7E}" srcOrd="3" destOrd="0" parTransId="{51E96AB3-254E-423B-ACA0-290F77FBCEE7}" sibTransId="{C26F95C6-474A-49C5-9878-5775B1DDB2D0}"/>
    <dgm:cxn modelId="{F1183E2D-9034-4798-98DC-687F015A9BAE}" srcId="{60F53434-1249-4D49-A7BB-04C2F264BFF0}" destId="{3829EFF1-A02E-400F-A341-4DABA537F80F}" srcOrd="0" destOrd="0" parTransId="{D8861E16-AE8E-4763-830F-0C517D694041}" sibTransId="{D3DD9C1E-1EF1-44A4-9372-3ED2A37F4374}"/>
    <dgm:cxn modelId="{EE2F3BD7-8637-42CD-B513-3F2CF97928D4}" type="presOf" srcId="{712E0CC7-19FF-411A-AA58-EC64BF462241}" destId="{EAADCA75-B260-4560-8C3B-83E774476B8A}" srcOrd="0" destOrd="1" presId="urn:microsoft.com/office/officeart/2005/8/layout/vList2"/>
    <dgm:cxn modelId="{48494A30-FACC-43B7-A06D-42D6B08DEB80}" srcId="{7033C5C7-0BBE-45E1-9EB9-86B7FFADAB06}" destId="{FF1EC462-1117-4F45-A987-36D5CA1A02AC}" srcOrd="1" destOrd="0" parTransId="{06579B53-D62C-4579-9DDB-A78850B31D4C}" sibTransId="{54692984-E116-4353-8235-5877EC5306DE}"/>
    <dgm:cxn modelId="{E9020C28-B8B0-4BFA-B6DE-ED609804D77C}" srcId="{32510E7A-519E-44A6-A13B-D1B862FE9DED}" destId="{D6A66399-B023-4F0E-80EE-DE9DB2E562FA}" srcOrd="0" destOrd="0" parTransId="{360D16E5-DB40-4372-BC62-19E5B50B014B}" sibTransId="{9602DFC3-6E7B-449F-808D-BC2597D87C30}"/>
    <dgm:cxn modelId="{CEDD3068-25F3-43A3-8AFB-708B2985F954}" srcId="{3593F505-38CA-4CA5-BC3D-5DA7F577765A}" destId="{32510E7A-519E-44A6-A13B-D1B862FE9DED}" srcOrd="1" destOrd="0" parTransId="{DC98AE4F-0469-46AD-881B-B6D80403D95A}" sibTransId="{7CE5CD11-A8D9-42C4-9DEF-9E5B61B45434}"/>
    <dgm:cxn modelId="{BA7AEB55-C108-4F6C-AB87-7D6C7E6172FA}" srcId="{CD1FEB74-ACE0-47A9-92F6-FF9B8F59D15B}" destId="{712E0CC7-19FF-411A-AA58-EC64BF462241}" srcOrd="1" destOrd="0" parTransId="{8DB0782A-26D4-4270-80DF-ADB44EAE9767}" sibTransId="{2E659DD1-A7FE-41E0-82E3-489CCDB6026F}"/>
    <dgm:cxn modelId="{B595C7D2-F938-4B7C-A727-B7015D65BE3B}" srcId="{CD9BB57B-74EE-4260-A7F3-EBB66880B3F0}" destId="{B6103BF1-4CB6-4A53-BBDC-C33E941CC699}" srcOrd="0" destOrd="0" parTransId="{A12DAFF8-D740-4E4D-A644-5AE559FA7528}" sibTransId="{379E1DA5-4C8C-4BB9-94B9-B978CB246DD8}"/>
    <dgm:cxn modelId="{E9261088-6876-4AD5-B9A3-DF14EAB073D2}" type="presOf" srcId="{FF9E98D0-8DA8-4F6B-91BB-7D3F417953C1}" destId="{DA45C1D1-4239-4DDA-9178-F5049D4BCEC6}" srcOrd="0" destOrd="1" presId="urn:microsoft.com/office/officeart/2005/8/layout/vList2"/>
    <dgm:cxn modelId="{42370D0E-D711-43A5-97BE-9B65336C3104}" type="presOf" srcId="{7033C5C7-0BBE-45E1-9EB9-86B7FFADAB06}" destId="{E236D9D0-0CC6-4A8C-B00F-B9F40D4ECA14}" srcOrd="0" destOrd="0" presId="urn:microsoft.com/office/officeart/2005/8/layout/vList2"/>
    <dgm:cxn modelId="{70F9BD79-640D-42DE-A7EE-36ACE9B361CA}" type="presOf" srcId="{2A6C81A7-A9F7-42CF-8174-8E548BA6F6A6}" destId="{AF6BA1F0-BD84-4D30-80A1-F9F37D2F4CF6}" srcOrd="0" destOrd="1" presId="urn:microsoft.com/office/officeart/2005/8/layout/vList2"/>
    <dgm:cxn modelId="{15F157A8-1AD7-4347-9C5F-FF7825A702B1}" type="presOf" srcId="{886437A3-23D9-4D32-963A-45C33057F239}" destId="{EE90D6CA-BBBC-4F57-B64C-E11C1CB21DAD}" srcOrd="0" destOrd="2" presId="urn:microsoft.com/office/officeart/2005/8/layout/vList2"/>
    <dgm:cxn modelId="{F86EC48E-DE92-43D8-A0D9-C09534B7AEE4}" type="presOf" srcId="{5A9A3DB1-D2F3-4260-A4F6-F6F6BC71F620}" destId="{AF6BA1F0-BD84-4D30-80A1-F9F37D2F4CF6}" srcOrd="0" destOrd="3" presId="urn:microsoft.com/office/officeart/2005/8/layout/vList2"/>
    <dgm:cxn modelId="{966EC881-804F-4F85-BFB9-7F2788293A52}" type="presOf" srcId="{1692CF35-092B-4DA0-82BE-D85CD362C5C5}" destId="{EE90D6CA-BBBC-4F57-B64C-E11C1CB21DAD}" srcOrd="0" destOrd="1" presId="urn:microsoft.com/office/officeart/2005/8/layout/vList2"/>
    <dgm:cxn modelId="{631D1CAB-0563-4A79-9029-A7EC29C90273}" type="presOf" srcId="{CD9BB57B-74EE-4260-A7F3-EBB66880B3F0}" destId="{A05386AE-1BA1-4894-B313-298CA1344E37}" srcOrd="0" destOrd="0" presId="urn:microsoft.com/office/officeart/2005/8/layout/vList2"/>
    <dgm:cxn modelId="{75DC96EA-0B96-4A37-909E-950102AB01F4}" type="presOf" srcId="{3593F505-38CA-4CA5-BC3D-5DA7F577765A}" destId="{FFBBC512-E71B-419C-998A-3408A1583F4C}" srcOrd="0" destOrd="0" presId="urn:microsoft.com/office/officeart/2005/8/layout/vList2"/>
    <dgm:cxn modelId="{EE4E3F53-8EBB-437B-A2DC-6A8C72770879}" srcId="{60F53434-1249-4D49-A7BB-04C2F264BFF0}" destId="{1692CF35-092B-4DA0-82BE-D85CD362C5C5}" srcOrd="1" destOrd="0" parTransId="{60F65E3A-6259-41D5-A2D8-242AD3EF3FFD}" sibTransId="{ADF0237E-C38C-4B8F-8969-BA46A8198E0D}"/>
    <dgm:cxn modelId="{185C15DA-41DB-4F10-9BFA-2B83422CB201}" srcId="{60F53434-1249-4D49-A7BB-04C2F264BFF0}" destId="{886437A3-23D9-4D32-963A-45C33057F239}" srcOrd="2" destOrd="0" parTransId="{C6A93971-D66A-4C3C-9A23-BF73B04A7919}" sibTransId="{794D34F1-983A-41BE-AB53-4633D0CF238B}"/>
    <dgm:cxn modelId="{50592852-8157-4219-BBF1-EDE847A657EA}" srcId="{5D36A441-19C7-4D87-A4CC-20776E1470BC}" destId="{A3DB1ECE-3E72-4CE0-A605-D49B41B41F0A}" srcOrd="0" destOrd="0" parTransId="{73B7B082-878D-4CA1-A84F-3B59BF53DBF3}" sibTransId="{3AB8DF1E-C108-4E4F-9624-BE51B1F0FAAF}"/>
    <dgm:cxn modelId="{15A27517-56DF-4750-B4DF-A7752B0EA734}" type="presOf" srcId="{5D36A441-19C7-4D87-A4CC-20776E1470BC}" destId="{3E00BD91-660F-433B-B9E1-C69171D65ED5}" srcOrd="0" destOrd="0" presId="urn:microsoft.com/office/officeart/2005/8/layout/vList2"/>
    <dgm:cxn modelId="{18657A57-887C-4819-8EC4-B0C5AB78670F}" srcId="{CD9BB57B-74EE-4260-A7F3-EBB66880B3F0}" destId="{7830FEFD-A331-4B29-A73C-6E4896EC600F}" srcOrd="1" destOrd="0" parTransId="{BB3D893B-EC2A-4149-8BA8-CA09F2E68BB6}" sibTransId="{BA515EB0-C58A-4316-AC45-181CC5DEAFCE}"/>
    <dgm:cxn modelId="{074BE5D5-261D-486C-B390-599606E8CD14}" srcId="{7033C5C7-0BBE-45E1-9EB9-86B7FFADAB06}" destId="{30C58AEE-8B95-4546-A40B-58643EED2247}" srcOrd="0" destOrd="0" parTransId="{A9A1A475-FBC8-4415-8BB3-74B2C657C471}" sibTransId="{06891438-1CEE-4D50-A3F5-AF62CDE9A312}"/>
    <dgm:cxn modelId="{3A142977-EE55-4DA5-B59C-43173578F48B}" type="presOf" srcId="{B6103BF1-4CB6-4A53-BBDC-C33E941CC699}" destId="{C8D85748-1BD5-44FE-9C08-6B2953322478}" srcOrd="0" destOrd="0" presId="urn:microsoft.com/office/officeart/2005/8/layout/vList2"/>
    <dgm:cxn modelId="{2C1B4A64-0542-4489-89E5-2A8B58D72139}" type="presOf" srcId="{60F53434-1249-4D49-A7BB-04C2F264BFF0}" destId="{50917975-3C83-40FD-925D-728ECC705AD5}" srcOrd="0" destOrd="0" presId="urn:microsoft.com/office/officeart/2005/8/layout/vList2"/>
    <dgm:cxn modelId="{B428E3ED-D3F9-41D2-BF08-511769E50A75}" type="presOf" srcId="{32510E7A-519E-44A6-A13B-D1B862FE9DED}" destId="{A5E05912-5989-4EC0-BC06-CCA1C6DD95F9}" srcOrd="0" destOrd="0" presId="urn:microsoft.com/office/officeart/2005/8/layout/vList2"/>
    <dgm:cxn modelId="{AE278037-C3ED-4CD0-B5BE-7AE3FFF3ACAA}" type="presOf" srcId="{D6A66399-B023-4F0E-80EE-DE9DB2E562FA}" destId="{DA45C1D1-4239-4DDA-9178-F5049D4BCEC6}" srcOrd="0" destOrd="0" presId="urn:microsoft.com/office/officeart/2005/8/layout/vList2"/>
    <dgm:cxn modelId="{68B4344D-9DD6-47CF-B03F-870315B1ADDE}" type="presOf" srcId="{3829EFF1-A02E-400F-A341-4DABA537F80F}" destId="{EE90D6CA-BBBC-4F57-B64C-E11C1CB21DAD}" srcOrd="0" destOrd="0" presId="urn:microsoft.com/office/officeart/2005/8/layout/vList2"/>
    <dgm:cxn modelId="{B0415206-2273-4B08-BE4D-427B956338E6}" type="presOf" srcId="{7830FEFD-A331-4B29-A73C-6E4896EC600F}" destId="{C8D85748-1BD5-44FE-9C08-6B2953322478}" srcOrd="0" destOrd="1" presId="urn:microsoft.com/office/officeart/2005/8/layout/vList2"/>
    <dgm:cxn modelId="{647508DC-C5AE-425A-87EF-392358841A3F}" srcId="{3593F505-38CA-4CA5-BC3D-5DA7F577765A}" destId="{CD9BB57B-74EE-4260-A7F3-EBB66880B3F0}" srcOrd="0" destOrd="0" parTransId="{6BA32C0E-E6D7-48A6-8067-5239DA0CB9C6}" sibTransId="{70A49CC7-978E-46D1-8A2E-0A5221D40B55}"/>
    <dgm:cxn modelId="{C5A51882-F0B3-462A-BC5A-29D23B4B2E84}" type="presParOf" srcId="{FFBBC512-E71B-419C-998A-3408A1583F4C}" destId="{A05386AE-1BA1-4894-B313-298CA1344E37}" srcOrd="0" destOrd="0" presId="urn:microsoft.com/office/officeart/2005/8/layout/vList2"/>
    <dgm:cxn modelId="{6E49C2DA-5FD8-4251-BBA7-266B0F852FEE}" type="presParOf" srcId="{FFBBC512-E71B-419C-998A-3408A1583F4C}" destId="{C8D85748-1BD5-44FE-9C08-6B2953322478}" srcOrd="1" destOrd="0" presId="urn:microsoft.com/office/officeart/2005/8/layout/vList2"/>
    <dgm:cxn modelId="{33FEBB10-77D7-4626-B9B7-4209BE6B88D7}" type="presParOf" srcId="{FFBBC512-E71B-419C-998A-3408A1583F4C}" destId="{A5E05912-5989-4EC0-BC06-CCA1C6DD95F9}" srcOrd="2" destOrd="0" presId="urn:microsoft.com/office/officeart/2005/8/layout/vList2"/>
    <dgm:cxn modelId="{8A75A909-5D9B-441D-A5C5-F3C9F5AEACDC}" type="presParOf" srcId="{FFBBC512-E71B-419C-998A-3408A1583F4C}" destId="{DA45C1D1-4239-4DDA-9178-F5049D4BCEC6}" srcOrd="3" destOrd="0" presId="urn:microsoft.com/office/officeart/2005/8/layout/vList2"/>
    <dgm:cxn modelId="{5B1006DE-FC57-40F9-A550-6B3C0CB82BA8}" type="presParOf" srcId="{FFBBC512-E71B-419C-998A-3408A1583F4C}" destId="{50917975-3C83-40FD-925D-728ECC705AD5}" srcOrd="4" destOrd="0" presId="urn:microsoft.com/office/officeart/2005/8/layout/vList2"/>
    <dgm:cxn modelId="{6163B51F-897F-4424-8BF8-7EBA5E70ECE8}" type="presParOf" srcId="{FFBBC512-E71B-419C-998A-3408A1583F4C}" destId="{EE90D6CA-BBBC-4F57-B64C-E11C1CB21DAD}" srcOrd="5" destOrd="0" presId="urn:microsoft.com/office/officeart/2005/8/layout/vList2"/>
    <dgm:cxn modelId="{0449F742-C841-431B-8AE6-3FE0017E9674}" type="presParOf" srcId="{FFBBC512-E71B-419C-998A-3408A1583F4C}" destId="{E236D9D0-0CC6-4A8C-B00F-B9F40D4ECA14}" srcOrd="6" destOrd="0" presId="urn:microsoft.com/office/officeart/2005/8/layout/vList2"/>
    <dgm:cxn modelId="{20659FD2-6A0A-47BC-99CA-26B94A607114}" type="presParOf" srcId="{FFBBC512-E71B-419C-998A-3408A1583F4C}" destId="{57DE0011-97B4-4772-9DE8-10EE42995C64}" srcOrd="7" destOrd="0" presId="urn:microsoft.com/office/officeart/2005/8/layout/vList2"/>
    <dgm:cxn modelId="{73F11FED-A36D-43BE-8AD0-446A29D9F433}" type="presParOf" srcId="{FFBBC512-E71B-419C-998A-3408A1583F4C}" destId="{08C486E4-CFE3-47A4-8C9B-B22CF9B10702}" srcOrd="8" destOrd="0" presId="urn:microsoft.com/office/officeart/2005/8/layout/vList2"/>
    <dgm:cxn modelId="{A2885A65-E5C4-4A6A-8103-3945DD13076B}" type="presParOf" srcId="{FFBBC512-E71B-419C-998A-3408A1583F4C}" destId="{EAADCA75-B260-4560-8C3B-83E774476B8A}" srcOrd="9" destOrd="0" presId="urn:microsoft.com/office/officeart/2005/8/layout/vList2"/>
    <dgm:cxn modelId="{FD14C5B9-B6AA-4EF6-9E57-2088061E381E}" type="presParOf" srcId="{FFBBC512-E71B-419C-998A-3408A1583F4C}" destId="{3E00BD91-660F-433B-B9E1-C69171D65ED5}" srcOrd="10" destOrd="0" presId="urn:microsoft.com/office/officeart/2005/8/layout/vList2"/>
    <dgm:cxn modelId="{14CD6990-7905-4D6D-A9ED-292CE2E92524}" type="presParOf" srcId="{FFBBC512-E71B-419C-998A-3408A1583F4C}" destId="{AF6BA1F0-BD84-4D30-80A1-F9F37D2F4CF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386AE-1BA1-4894-B313-298CA1344E37}">
      <dsp:nvSpPr>
        <dsp:cNvPr id="0" name=""/>
        <dsp:cNvSpPr/>
      </dsp:nvSpPr>
      <dsp:spPr>
        <a:xfrm>
          <a:off x="0" y="5303"/>
          <a:ext cx="3312367" cy="318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ФУНКЦИОНАЛДЫҚ ЗЕРТТЕУ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303"/>
        <a:ext cx="3312367" cy="318240"/>
      </dsp:txXfrm>
    </dsp:sp>
    <dsp:sp modelId="{C8D85748-1BD5-44FE-9C08-6B2953322478}">
      <dsp:nvSpPr>
        <dsp:cNvPr id="0" name=""/>
        <dsp:cNvSpPr/>
      </dsp:nvSpPr>
      <dsp:spPr>
        <a:xfrm>
          <a:off x="0" y="323543"/>
          <a:ext cx="3312367" cy="70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Тамыр соғысының жиілігін өлшеу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Артериалды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қысым өлшеу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Электрлі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кардиография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Спирография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3543"/>
        <a:ext cx="3312367" cy="703800"/>
      </dsp:txXfrm>
    </dsp:sp>
    <dsp:sp modelId="{A5E05912-5989-4EC0-BC06-CCA1C6DD95F9}">
      <dsp:nvSpPr>
        <dsp:cNvPr id="0" name=""/>
        <dsp:cNvSpPr/>
      </dsp:nvSpPr>
      <dsp:spPr>
        <a:xfrm>
          <a:off x="0" y="1027343"/>
          <a:ext cx="3312367" cy="318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КЛИНИКАЛЫҚ ЗЕРТТЕУ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27343"/>
        <a:ext cx="3312367" cy="318240"/>
      </dsp:txXfrm>
    </dsp:sp>
    <dsp:sp modelId="{DA45C1D1-4239-4DDA-9178-F5049D4BCEC6}">
      <dsp:nvSpPr>
        <dsp:cNvPr id="0" name=""/>
        <dsp:cNvSpPr/>
      </dsp:nvSpPr>
      <dsp:spPr>
        <a:xfrm>
          <a:off x="0" y="1345583"/>
          <a:ext cx="3312367" cy="65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Көздің көруін зерттеу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көздің көру өткірлігі, көз қарашығын түсіру, көздің ішкі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қысымын өлшеу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қабілетін зерттеу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: аудиометрия,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тимпанометрия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45583"/>
        <a:ext cx="3312367" cy="651014"/>
      </dsp:txXfrm>
    </dsp:sp>
    <dsp:sp modelId="{50917975-3C83-40FD-925D-728ECC705AD5}">
      <dsp:nvSpPr>
        <dsp:cNvPr id="0" name=""/>
        <dsp:cNvSpPr/>
      </dsp:nvSpPr>
      <dsp:spPr>
        <a:xfrm>
          <a:off x="0" y="1996598"/>
          <a:ext cx="3312367" cy="318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ЗЕРТХАНАЛЫҚ ЗЕРТТЕУ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96598"/>
        <a:ext cx="3312367" cy="318240"/>
      </dsp:txXfrm>
    </dsp:sp>
    <dsp:sp modelId="{EE90D6CA-BBBC-4F57-B64C-E11C1CB21DAD}">
      <dsp:nvSpPr>
        <dsp:cNvPr id="0" name=""/>
        <dsp:cNvSpPr/>
      </dsp:nvSpPr>
      <dsp:spPr>
        <a:xfrm>
          <a:off x="0" y="2314838"/>
          <a:ext cx="3312367" cy="70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 Жалпы зерттеу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 Қанның биохимиялық зерттеуі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 Қанның иммунды-химиялық зерттеуі 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Зәрдің жалпы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зерттеуі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14838"/>
        <a:ext cx="3312367" cy="703800"/>
      </dsp:txXfrm>
    </dsp:sp>
    <dsp:sp modelId="{E236D9D0-0CC6-4A8C-B00F-B9F40D4ECA14}">
      <dsp:nvSpPr>
        <dsp:cNvPr id="0" name=""/>
        <dsp:cNvSpPr/>
      </dsp:nvSpPr>
      <dsp:spPr>
        <a:xfrm>
          <a:off x="0" y="3018638"/>
          <a:ext cx="3312367" cy="318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СӘУЛЕЛІК ЗЕРТТЕУ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18638"/>
        <a:ext cx="3312367" cy="318240"/>
      </dsp:txXfrm>
    </dsp:sp>
    <dsp:sp modelId="{57DE0011-97B4-4772-9DE8-10EE42995C64}">
      <dsp:nvSpPr>
        <dsp:cNvPr id="0" name=""/>
        <dsp:cNvSpPr/>
      </dsp:nvSpPr>
      <dsp:spPr>
        <a:xfrm>
          <a:off x="0" y="3336878"/>
          <a:ext cx="3312367" cy="35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Кеуде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жасушасының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тура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рентгенографиясы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УДЗ (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бауыр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және бүйрек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36878"/>
        <a:ext cx="3312367" cy="351900"/>
      </dsp:txXfrm>
    </dsp:sp>
    <dsp:sp modelId="{08C486E4-CFE3-47A4-8C9B-B22CF9B10702}">
      <dsp:nvSpPr>
        <dsp:cNvPr id="0" name=""/>
        <dsp:cNvSpPr/>
      </dsp:nvSpPr>
      <dsp:spPr>
        <a:xfrm>
          <a:off x="0" y="3688778"/>
          <a:ext cx="3312367" cy="318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ГИНЕКОЛОГИЯЛЫҚ ЗЕРТТЕУ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88778"/>
        <a:ext cx="3312367" cy="318240"/>
      </dsp:txXfrm>
    </dsp:sp>
    <dsp:sp modelId="{EAADCA75-B260-4560-8C3B-83E774476B8A}">
      <dsp:nvSpPr>
        <dsp:cNvPr id="0" name=""/>
        <dsp:cNvSpPr/>
      </dsp:nvSpPr>
      <dsp:spPr>
        <a:xfrm>
          <a:off x="0" y="4007018"/>
          <a:ext cx="3312367" cy="35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Кольпоскопия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Гинекологиялық  жағынды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07018"/>
        <a:ext cx="3312367" cy="351900"/>
      </dsp:txXfrm>
    </dsp:sp>
    <dsp:sp modelId="{3E00BD91-660F-433B-B9E1-C69171D65ED5}">
      <dsp:nvSpPr>
        <dsp:cNvPr id="0" name=""/>
        <dsp:cNvSpPr/>
      </dsp:nvSpPr>
      <dsp:spPr>
        <a:xfrm>
          <a:off x="0" y="4358918"/>
          <a:ext cx="3312367" cy="318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АНТРОПОМЕТРИКАЛЫҚ ЗЕРТТЕУ 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58918"/>
        <a:ext cx="3312367" cy="318240"/>
      </dsp:txXfrm>
    </dsp:sp>
    <dsp:sp modelId="{AF6BA1F0-BD84-4D30-80A1-F9F37D2F4CF6}">
      <dsp:nvSpPr>
        <dsp:cNvPr id="0" name=""/>
        <dsp:cNvSpPr/>
      </dsp:nvSpPr>
      <dsp:spPr>
        <a:xfrm>
          <a:off x="0" y="4677158"/>
          <a:ext cx="3312367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Бой,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салмақ және дене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салмағының индексін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өлшеу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 Биологиялық жасын анықтау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77158"/>
        <a:ext cx="3312367" cy="86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55566F73-EB3B-48D7-A45C-7EF434AB9B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94C35-22C7-4DB1-A9DB-E1FE068B4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455012-706D-4CE6-B4DB-D80EFC548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3D4D907-1C55-4D08-9C40-92070D3F0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320DE-4653-4686-A9E9-D5615DDC0D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ECF35-3A5E-4BE0-B6E1-FD5BEDF1D0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40920-B502-4FF5-B9C3-00A378D94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359928-3737-4FA1-A355-E0FEE7F7C4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1416A-49DD-4DDC-8FF9-831D85686B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39655-2022-47BA-B7C5-7614F387EA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6C23CD-D630-4B26-8D3B-27B6A3990E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C5BBF-4710-45DF-AF91-DFD648A2F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4095A14E-72A2-404B-ADA6-CD96FE01BC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Й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71752"/>
            <a:ext cx="1584176" cy="1518378"/>
          </a:xfrm>
          <a:prstGeom prst="ellipse">
            <a:avLst/>
          </a:prstGeom>
          <a:ln w="127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4139952" y="2132856"/>
            <a:ext cx="5004048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«КЕРЕМЕТ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СТУДЕНТТЕРГЕ ҚЫЗМЕТ КӨРСЕТУ ОРТАЛЫҒЫ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7206610" y="6488668"/>
            <a:ext cx="1937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keremet.kaznu.kz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SC_9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717032"/>
            <a:ext cx="1872208" cy="18002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DJI0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700808"/>
            <a:ext cx="4427984" cy="4176464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Рисунок 23" descr="DSC_0061.JPG"/>
          <p:cNvPicPr>
            <a:picLocks noChangeAspect="1"/>
          </p:cNvPicPr>
          <p:nvPr/>
        </p:nvPicPr>
        <p:blipFill>
          <a:blip r:embed="rId6" cstate="print"/>
          <a:srcRect l="17713"/>
          <a:stretch>
            <a:fillRect/>
          </a:stretch>
        </p:blipFill>
        <p:spPr>
          <a:xfrm>
            <a:off x="1187624" y="332656"/>
            <a:ext cx="1091432" cy="1008112"/>
          </a:xfrm>
          <a:prstGeom prst="ellipse">
            <a:avLst/>
          </a:prstGeom>
          <a:ln w="9525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 descr="C:\Users\Саша\Desktop\Лог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04664"/>
            <a:ext cx="3456384" cy="1440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Freeform 3"/>
          <p:cNvSpPr>
            <a:spLocks noEditPoints="1"/>
          </p:cNvSpPr>
          <p:nvPr/>
        </p:nvSpPr>
        <p:spPr bwMode="gray">
          <a:xfrm>
            <a:off x="1835696" y="1916832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104482" name="Group 34"/>
          <p:cNvGrpSpPr>
            <a:grpSpLocks/>
          </p:cNvGrpSpPr>
          <p:nvPr/>
        </p:nvGrpSpPr>
        <p:grpSpPr bwMode="auto">
          <a:xfrm>
            <a:off x="1187624" y="1340089"/>
            <a:ext cx="4608512" cy="4969231"/>
            <a:chOff x="816" y="1036"/>
            <a:chExt cx="2304" cy="2660"/>
          </a:xfrm>
        </p:grpSpPr>
        <p:sp>
          <p:nvSpPr>
            <p:cNvPr id="104483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89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490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104491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4496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gray">
            <a:xfrm>
              <a:off x="852" y="1345"/>
              <a:ext cx="695" cy="80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2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03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4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5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5" name="Oval 57"/>
            <p:cNvSpPr>
              <a:spLocks noChangeArrowheads="1"/>
            </p:cNvSpPr>
            <p:nvPr/>
          </p:nvSpPr>
          <p:spPr bwMode="gray">
            <a:xfrm>
              <a:off x="1572" y="1036"/>
              <a:ext cx="720" cy="6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6" name="Oval 58"/>
            <p:cNvSpPr>
              <a:spLocks noChangeArrowheads="1"/>
            </p:cNvSpPr>
            <p:nvPr/>
          </p:nvSpPr>
          <p:spPr bwMode="gray">
            <a:xfrm>
              <a:off x="1644" y="1075"/>
              <a:ext cx="576" cy="54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4507" name="Text Box 59"/>
            <p:cNvSpPr txBox="1">
              <a:spLocks noChangeArrowheads="1"/>
            </p:cNvSpPr>
            <p:nvPr/>
          </p:nvSpPr>
          <p:spPr bwMode="gray">
            <a:xfrm>
              <a:off x="1849" y="1293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b="0" dirty="0"/>
            </a:p>
          </p:txBody>
        </p:sp>
      </p:grpSp>
      <p:sp>
        <p:nvSpPr>
          <p:cNvPr id="41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ӘЛЕУМЕТТІК-ТҰРМЫСТЫҚ, ӘКІМШІЛІК ҚЫЗМЕТТЕР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" name="Прямоугольник 43"/>
          <p:cNvSpPr/>
          <p:nvPr/>
        </p:nvSpPr>
        <p:spPr>
          <a:xfrm>
            <a:off x="4355976" y="24208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МАНСАП ЖӘНЕ БИЗНЕС ОРТАЛЫҒЫ –  әл-Фараби атындағы ҚазҰУ-дың студенттерінің тәжірибелік базасын кеңейту және әрі қарайғы жұмысқа орналастыру мүмкіндігі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55776" y="1484784"/>
            <a:ext cx="1584176" cy="7185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114300" lvl="1" indent="-114300" algn="ctr" defTabSz="577850">
              <a:lnSpc>
                <a:spcPct val="90000"/>
              </a:lnSpc>
              <a:spcAft>
                <a:spcPct val="15000"/>
              </a:spcAft>
            </a:pPr>
            <a:r>
              <a:rPr lang="kk-KZ" sz="1200" b="0" dirty="0" smtClean="0">
                <a:latin typeface="Times New Roman" pitchFamily="18" charset="0"/>
                <a:cs typeface="Times New Roman" pitchFamily="18" charset="0"/>
              </a:rPr>
              <a:t>Студенттерге бос жұмыс орындары туралы ақпарат</a:t>
            </a:r>
            <a:r>
              <a:rPr lang="ru-RU" sz="1200" b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75656" y="3861048"/>
            <a:ext cx="151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0" dirty="0" smtClean="0">
                <a:latin typeface="Times New Roman" pitchFamily="18" charset="0"/>
                <a:cs typeface="Times New Roman" pitchFamily="18" charset="0"/>
              </a:rPr>
              <a:t>Студенттерге арналған жазғы және басқа сынақ мерзімін өткізу және тәжірибе базасы туралы кеңес 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51920" y="4509120"/>
            <a:ext cx="1619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0" dirty="0" smtClean="0">
                <a:latin typeface="Times New Roman" pitchFamily="18" charset="0"/>
                <a:cs typeface="Times New Roman" pitchFamily="18" charset="0"/>
              </a:rPr>
              <a:t>Әл-Фараби атындағы ҚазҰУ-дың бітірушілері мен студенттерінің түйіндеме жинағын құрастыру мен рәсімдеу бойынша кеңес беру 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632" y="1988840"/>
            <a:ext cx="1296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0" dirty="0" smtClean="0">
                <a:latin typeface="Times New Roman" pitchFamily="18" charset="0"/>
                <a:cs typeface="Times New Roman" pitchFamily="18" charset="0"/>
              </a:rPr>
              <a:t>Жеке тұлғалармен (жұмыс берушілермен) ақылы қызметтердің жүзеге асуы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8"/>
          <p:cNvSpPr>
            <a:spLocks noChangeArrowheads="1"/>
          </p:cNvSpPr>
          <p:nvPr/>
        </p:nvSpPr>
        <p:spPr bwMode="auto">
          <a:xfrm>
            <a:off x="5940152" y="5657671"/>
            <a:ext cx="34198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		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:  «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»  СҚКО, 107-б.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+7 727 377-33-73</a:t>
            </a:r>
          </a:p>
          <a:p>
            <a:r>
              <a:rPr lang="kk-KZ" sz="1200" b="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career@kaznu.kz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68" name="Group 48"/>
          <p:cNvGrpSpPr>
            <a:grpSpLocks/>
          </p:cNvGrpSpPr>
          <p:nvPr/>
        </p:nvGrpSpPr>
        <p:grpSpPr bwMode="auto">
          <a:xfrm>
            <a:off x="1371600" y="2133600"/>
            <a:ext cx="6376988" cy="3794125"/>
            <a:chOff x="864" y="1344"/>
            <a:chExt cx="4017" cy="2390"/>
          </a:xfrm>
        </p:grpSpPr>
        <p:sp>
          <p:nvSpPr>
            <p:cNvPr id="107549" name="Oval 29"/>
            <p:cNvSpPr>
              <a:spLocks noChangeArrowheads="1"/>
            </p:cNvSpPr>
            <p:nvPr/>
          </p:nvSpPr>
          <p:spPr bwMode="gray">
            <a:xfrm>
              <a:off x="1377" y="2899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EAEAEA">
                    <a:alpha val="50000"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07550" name="Oval 30"/>
            <p:cNvSpPr>
              <a:spLocks noChangeArrowheads="1"/>
            </p:cNvSpPr>
            <p:nvPr/>
          </p:nvSpPr>
          <p:spPr bwMode="gray">
            <a:xfrm rot="-998297">
              <a:off x="920" y="1568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1" name="Oval 31"/>
            <p:cNvSpPr>
              <a:spLocks noChangeArrowheads="1"/>
            </p:cNvSpPr>
            <p:nvPr/>
          </p:nvSpPr>
          <p:spPr bwMode="gray">
            <a:xfrm rot="-998297">
              <a:off x="956" y="1466"/>
              <a:ext cx="3504" cy="184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2" name="Arc 32"/>
            <p:cNvSpPr>
              <a:spLocks/>
            </p:cNvSpPr>
            <p:nvPr/>
          </p:nvSpPr>
          <p:spPr bwMode="gray">
            <a:xfrm rot="-998297">
              <a:off x="2624" y="1515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3" name="Arc 33"/>
            <p:cNvSpPr>
              <a:spLocks/>
            </p:cNvSpPr>
            <p:nvPr/>
          </p:nvSpPr>
          <p:spPr bwMode="gray">
            <a:xfrm rot="20601703" flipH="1">
              <a:off x="990" y="2342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549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4" name="Arc 34"/>
            <p:cNvSpPr>
              <a:spLocks/>
            </p:cNvSpPr>
            <p:nvPr/>
          </p:nvSpPr>
          <p:spPr bwMode="gray">
            <a:xfrm rot="-998297">
              <a:off x="2148" y="1344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5" name="Arc 35"/>
            <p:cNvSpPr>
              <a:spLocks/>
            </p:cNvSpPr>
            <p:nvPr/>
          </p:nvSpPr>
          <p:spPr bwMode="gray">
            <a:xfrm rot="20601703" flipH="1">
              <a:off x="864" y="1755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6" name="Oval 36"/>
            <p:cNvSpPr>
              <a:spLocks noChangeArrowheads="1"/>
            </p:cNvSpPr>
            <p:nvPr/>
          </p:nvSpPr>
          <p:spPr bwMode="gray">
            <a:xfrm rot="-998297">
              <a:off x="1876" y="191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gray">
            <a:xfrm rot="21194435">
              <a:off x="2243" y="1525"/>
              <a:ext cx="60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Сұлулық</a:t>
              </a:r>
            </a:p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салоны</a:t>
              </a:r>
              <a:endParaRPr lang="en-US" sz="16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58" name="Text Box 38"/>
            <p:cNvSpPr txBox="1">
              <a:spLocks noChangeArrowheads="1"/>
            </p:cNvSpPr>
            <p:nvPr/>
          </p:nvSpPr>
          <p:spPr bwMode="gray">
            <a:xfrm>
              <a:off x="1111" y="2251"/>
              <a:ext cx="76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Фотостудия</a:t>
              </a:r>
              <a:endParaRPr lang="en-US" sz="16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gray">
            <a:xfrm rot="21201995">
              <a:off x="1720" y="1797"/>
              <a:ext cx="47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Кітап </a:t>
              </a:r>
            </a:p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дүкені</a:t>
              </a:r>
              <a:endParaRPr lang="en-US" sz="16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0" name="Freeform 40"/>
            <p:cNvSpPr>
              <a:spLocks/>
            </p:cNvSpPr>
            <p:nvPr/>
          </p:nvSpPr>
          <p:spPr bwMode="gray">
            <a:xfrm>
              <a:off x="3969" y="2104"/>
              <a:ext cx="816" cy="1078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784" y="0"/>
                </a:cxn>
                <a:cxn ang="0">
                  <a:pos x="816" y="280"/>
                </a:cxn>
                <a:cxn ang="0">
                  <a:pos x="544" y="672"/>
                </a:cxn>
                <a:cxn ang="0">
                  <a:pos x="25" y="1078"/>
                </a:cxn>
                <a:cxn ang="0">
                  <a:pos x="0" y="84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07561" name="Arc 41"/>
            <p:cNvSpPr>
              <a:spLocks/>
            </p:cNvSpPr>
            <p:nvPr/>
          </p:nvSpPr>
          <p:spPr bwMode="gray">
            <a:xfrm rot="-1060795">
              <a:off x="2960" y="2108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62" name="Freeform 42"/>
            <p:cNvSpPr>
              <a:spLocks/>
            </p:cNvSpPr>
            <p:nvPr/>
          </p:nvSpPr>
          <p:spPr bwMode="gray">
            <a:xfrm>
              <a:off x="2898" y="2407"/>
              <a:ext cx="1108" cy="779"/>
            </a:xfrm>
            <a:custGeom>
              <a:avLst/>
              <a:gdLst/>
              <a:ahLst/>
              <a:cxnLst>
                <a:cxn ang="0">
                  <a:pos x="1071" y="546"/>
                </a:cxn>
                <a:cxn ang="0">
                  <a:pos x="1108" y="779"/>
                </a:cxn>
                <a:cxn ang="0">
                  <a:pos x="67" y="168"/>
                </a:cxn>
                <a:cxn ang="0">
                  <a:pos x="0" y="0"/>
                </a:cxn>
                <a:cxn ang="0">
                  <a:pos x="1071" y="546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gray">
            <a:xfrm>
              <a:off x="3559" y="2392"/>
              <a:ext cx="76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Кинотеатр</a:t>
              </a:r>
              <a:endParaRPr lang="en-US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gray">
            <a:xfrm rot="303614">
              <a:off x="2979" y="1498"/>
              <a:ext cx="43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Кафе </a:t>
              </a:r>
              <a:endParaRPr lang="en-US" sz="16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5" name="Text Box 45"/>
            <p:cNvSpPr txBox="1">
              <a:spLocks noChangeArrowheads="1"/>
            </p:cNvSpPr>
            <p:nvPr/>
          </p:nvSpPr>
          <p:spPr bwMode="gray">
            <a:xfrm rot="20090618">
              <a:off x="1076" y="2591"/>
              <a:ext cx="87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Киім жуатын </a:t>
              </a:r>
            </a:p>
            <a:p>
              <a:pPr algn="ctr" eaLnBrk="0" hangingPunct="0"/>
              <a:r>
                <a:rPr lang="kk-KZ" sz="1600" b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орын </a:t>
              </a:r>
              <a:endParaRPr lang="en-US" sz="16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6" name="Oval 46"/>
            <p:cNvSpPr>
              <a:spLocks noChangeArrowheads="1"/>
            </p:cNvSpPr>
            <p:nvPr/>
          </p:nvSpPr>
          <p:spPr bwMode="gray">
            <a:xfrm rot="-998297">
              <a:off x="1940" y="2075"/>
              <a:ext cx="1629" cy="68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67" name="Freeform 47"/>
            <p:cNvSpPr>
              <a:spLocks/>
            </p:cNvSpPr>
            <p:nvPr/>
          </p:nvSpPr>
          <p:spPr bwMode="gray">
            <a:xfrm>
              <a:off x="3009" y="2656"/>
              <a:ext cx="808" cy="6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52" y="448"/>
                </a:cxn>
                <a:cxn ang="0">
                  <a:pos x="360" y="648"/>
                </a:cxn>
                <a:cxn ang="0">
                  <a:pos x="808" y="424"/>
                </a:cxn>
                <a:cxn ang="0">
                  <a:pos x="104" y="0"/>
                </a:cxn>
                <a:cxn ang="0">
                  <a:pos x="0" y="24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" name="Рисунок 24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Заголовок 2"/>
          <p:cNvSpPr txBox="1">
            <a:spLocks/>
          </p:cNvSpPr>
          <p:nvPr/>
        </p:nvSpPr>
        <p:spPr bwMode="auto">
          <a:xfrm>
            <a:off x="2051720" y="980728"/>
            <a:ext cx="70922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ӘЛЕУМЕТТІК-ТҰРМЫСТЫҚ ҚЫЗМЕТТЕР </a:t>
            </a:r>
          </a:p>
          <a:p>
            <a:pPr algn="ctr"/>
            <a:r>
              <a:rPr lang="kk-KZ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САУДА-КӨҢІЛ КӨТЕРУ ҚЫЗМЕТТЕРІ </a:t>
            </a:r>
            <a:endParaRPr lang="kk-K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5"/>
          <p:cNvSpPr>
            <a:spLocks noEditPoints="1"/>
          </p:cNvSpPr>
          <p:nvPr/>
        </p:nvSpPr>
        <p:spPr bwMode="gray">
          <a:xfrm flipH="1">
            <a:off x="7380312" y="1844824"/>
            <a:ext cx="1368152" cy="374441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921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20702540">
            <a:off x="5708670" y="2708920"/>
            <a:ext cx="108715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Көшірме 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орталығы </a:t>
            </a:r>
          </a:p>
        </p:txBody>
      </p:sp>
      <p:sp>
        <p:nvSpPr>
          <p:cNvPr id="90" name="Прямоугольник 89"/>
          <p:cNvSpPr/>
          <p:nvPr/>
        </p:nvSpPr>
        <p:spPr>
          <a:xfrm rot="19374088">
            <a:off x="2462681" y="4548141"/>
            <a:ext cx="104387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Аяқ-киім 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жөндеу </a:t>
            </a:r>
            <a:endParaRPr lang="ru-RU" sz="1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8647704">
            <a:off x="3339087" y="4821494"/>
            <a:ext cx="790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Ателье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 rot="20416891">
            <a:off x="4158433" y="4649475"/>
            <a:ext cx="1317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Супермаркет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 bwMode="auto">
          <a:xfrm>
            <a:off x="4644008" y="2204864"/>
            <a:ext cx="0" cy="72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>
            <a:off x="2195736" y="3212976"/>
            <a:ext cx="93610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 bwMode="auto">
          <a:xfrm flipV="1">
            <a:off x="1907704" y="4293096"/>
            <a:ext cx="1296144" cy="792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 bwMode="auto">
          <a:xfrm flipH="1">
            <a:off x="4139952" y="4437112"/>
            <a:ext cx="144016" cy="8640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" name="Выгнутая влево стрелка 122"/>
          <p:cNvSpPr/>
          <p:nvPr/>
        </p:nvSpPr>
        <p:spPr bwMode="auto">
          <a:xfrm>
            <a:off x="1259632" y="980728"/>
            <a:ext cx="792088" cy="223224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395536" y="2924944"/>
            <a:ext cx="2503101" cy="2659224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2411761" y="2132856"/>
            <a:ext cx="6552728" cy="3429000"/>
            <a:chOff x="528" y="1200"/>
            <a:chExt cx="4752" cy="2352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kk-KZ" sz="2000" dirty="0">
                  <a:solidFill>
                    <a:schemeClr val="bg1"/>
                  </a:solidFill>
                </a:rPr>
                <a:t>2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kk-KZ" sz="2000" dirty="0" smtClean="0">
                  <a:solidFill>
                    <a:schemeClr val="bg1"/>
                  </a:solidFill>
                </a:rPr>
                <a:t>3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kk-KZ" sz="2000" dirty="0" smtClean="0">
                  <a:solidFill>
                    <a:schemeClr val="bg1"/>
                  </a:solidFill>
                </a:rPr>
                <a:t>4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ЖАСТАР ОРТАЛЫҒЫ ҚЫЗМЕТІ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1259632" y="1268760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ЖАСТАР ОРТАЛЫҒЫ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әл-Фараби атындағы ҚазҰУ-дың студенттерінің мүмкіндіктерін жүзеге асырумен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саясаты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орталығы</a:t>
            </a:r>
            <a:endParaRPr lang="kk-K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3068960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Қызығушылығы бойынша студенттік ұйымдарға және клубтарға тіркеу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3140968"/>
            <a:ext cx="1872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Жастар жобасын жүзеге асыру туралы кеңес беру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3140968"/>
            <a:ext cx="1637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Студенттік ұйымдарға мүшелікке өтініш қабылдау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3068960"/>
            <a:ext cx="1728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Әлеуметтік пакет және жетім балаларға әлеуметтік көмек көрсету бойынша кеңес беру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369243" y="2204120"/>
            <a:ext cx="1826587" cy="527763"/>
          </a:xfrm>
          <a:prstGeom prst="roundRect">
            <a:avLst>
              <a:gd name="adj" fmla="val 50000"/>
            </a:avLst>
          </a:prstGeom>
          <a:solidFill>
            <a:srgbClr val="8EB65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8"/>
          <p:cNvSpPr>
            <a:spLocks noChangeArrowheads="1"/>
          </p:cNvSpPr>
          <p:nvPr/>
        </p:nvSpPr>
        <p:spPr bwMode="auto">
          <a:xfrm>
            <a:off x="6065775" y="5805264"/>
            <a:ext cx="61564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 СҚКО, 205-б.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Тел.: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7 727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221 – 14 – 51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F:\ЦОС фото\Для фотокниги\DSC_2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136"/>
            <a:ext cx="1799976" cy="18002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 descr="DSC_1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581128"/>
            <a:ext cx="1835696" cy="1895872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0" descr="DSC_2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869160"/>
            <a:ext cx="1368152" cy="1368152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19672" y="54868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ДИАГНОСТИКАЛЫҚ ОРТАЛЫҚ ҚЫЗМЕТТЕРІ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3923928" y="4005064"/>
            <a:ext cx="28078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Амбулаторлық </a:t>
            </a:r>
            <a:r>
              <a:rPr lang="kk-KZ" sz="1100" b="1" dirty="0">
                <a:latin typeface="Times New Roman" pitchFamily="18" charset="0"/>
                <a:cs typeface="Times New Roman" pitchFamily="18" charset="0"/>
              </a:rPr>
              <a:t>диагностика,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емдеу және кеңес беру: </a:t>
            </a:r>
            <a:endParaRPr lang="kk-KZ" sz="1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Терапевт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бала дәрігері және  ЖТД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Хирург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бала және ересек 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Оториноларинголог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бала және ересек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Офтальмолог: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бала және ересек</a:t>
            </a: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Невропатолог: бала және ересек 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Уролог: бала және ересек 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Акушер-гинеколог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Гастроэнтеролог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Кардиолог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Сынықшы-ортопед: бала және ересек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Zhanakeeva.maral\Desktop\ФОТО ЦОС\DSC_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19081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50938" y="1124744"/>
            <a:ext cx="79930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Орталық университеттің студенттері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оқытушы-профессор құрамына скринингтік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кеңес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6588224" y="6211669"/>
            <a:ext cx="2809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 СҚКО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.: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+7 727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221 – 14 – 44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. мекенжай: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smarthealth.kz</a:t>
            </a:r>
            <a:endParaRPr lang="ru-RU" sz="1200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3923928" y="1628800"/>
            <a:ext cx="48240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Әл-Фараби атындағы ҚазҰУ-дың диагностикалық орталығы әлемдік медициналық қызметтер сапасына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сәйкестендірілген заманауиғы медициналық құралдармен жабдықталған.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95536" y="1556792"/>
          <a:ext cx="331236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11" descr="DSC_258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636912"/>
            <a:ext cx="1871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Zhanakeeva.maral\Desktop\ФОТО ЦОС\Фото для статьи\Uid9kJ7QxF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221088"/>
            <a:ext cx="18970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764704"/>
            <a:ext cx="7848600" cy="11620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«КЕРЕМЕТ» СТУДЕНТТЕРГЕ ҚЫЗМЕТ КӨРСЕТУ ОРТАЛЫҒЫ 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528" y="1844824"/>
            <a:ext cx="5184775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 Алматы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әл-Фараби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даңғылы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71 </a:t>
            </a: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Эл.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мекенжай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keremet.kaznu.kz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(727) 221 14 11</a:t>
            </a:r>
            <a:endParaRPr lang="kk-K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kk-K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Жұмыс кестесі: </a:t>
            </a:r>
            <a:endParaRPr lang="kk-K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kk-K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339752" y="3861048"/>
            <a:ext cx="4572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СС    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БС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ЖМ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–13</a:t>
            </a:r>
            <a:r>
              <a:rPr lang="ru-RU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 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ЖК   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arta_kaz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4068260" cy="345638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 bwMode="auto">
          <a:xfrm rot="5400000">
            <a:off x="8136396" y="2528900"/>
            <a:ext cx="288032" cy="7920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>
          <a:xfrm>
            <a:off x="1547664" y="260648"/>
            <a:ext cx="7056784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Керемет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студент</a:t>
            </a:r>
            <a:r>
              <a:rPr kumimoji="0" lang="kk-KZ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ерге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қызмет көрсету орталығы </a:t>
            </a:r>
            <a:b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kk-KZ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l-Farabi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university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smart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city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kk-KZ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kern="0" noProof="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туденттерге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арналған жастар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ресурс </a:t>
            </a:r>
            <a:r>
              <a:rPr kumimoji="0" lang="ru-RU" sz="27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орталығы</a:t>
            </a:r>
            <a:r>
              <a:rPr kumimoji="0" lang="ru-RU" sz="27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650" y="1484313"/>
            <a:ext cx="3959225" cy="50410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Алғаш рет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әлеуметтік маңызды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оқу-ағартушылық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заңгерлік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қаржылық және мәдени-көңіл-көтеру қызметтерін бір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қағидасы қамтамасыз ету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үшін  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1973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салынған ғимаратқа қайта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err="1" smtClean="0">
                <a:latin typeface="Times New Roman" pitchFamily="18" charset="0"/>
                <a:cs typeface="Times New Roman" pitchFamily="18" charset="0"/>
              </a:rPr>
              <a:t>жөндеу жұмыстары жүргізілді.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қызмет көрсету орталығы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қабатты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аумағы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шаршы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ғимаратта орналасқан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Келушілерге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студенттердің жайлылығы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қолайлылығына арналған қызмет көрсетудегі жоғары тиімді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жаңа автоматтандырылған жүйе ұсынылады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4572000" y="3860800"/>
            <a:ext cx="4248150" cy="183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Университет ректоры Ғалымқайыр Мұтановтың идеясы бойынша,  орталықты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құру – ұлы ғұлама Әбу Насыр әл-Фарабидің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Қайырымды қала тұрғындарының көзқарастары туралы трактатына» негізделген.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004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84725" y="3386138"/>
            <a:ext cx="290513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821238" y="4851400"/>
            <a:ext cx="2174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43250" y="3240088"/>
            <a:ext cx="34432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43250" y="30273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572250" y="30273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18"/>
          <p:cNvSpPr>
            <a:spLocks noGrp="1"/>
          </p:cNvSpPr>
          <p:nvPr>
            <p:ph type="title"/>
          </p:nvPr>
        </p:nvSpPr>
        <p:spPr>
          <a:xfrm>
            <a:off x="2123728" y="285728"/>
            <a:ext cx="6020172" cy="11816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«КЕРЕМЕТ» СТУДЕНТТЕРГЕ ҚЫЗМЕТ КӨРСЕТУ ОРТАЛЫҒЫНЫҢ ҚҰРЫЛЫМЫ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0250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476375" y="5229225"/>
            <a:ext cx="6624638" cy="673100"/>
            <a:chOff x="891" y="1175"/>
            <a:chExt cx="3156" cy="3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3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009775" y="3500438"/>
            <a:ext cx="6665913" cy="673100"/>
            <a:chOff x="891" y="1175"/>
            <a:chExt cx="3156" cy="32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8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0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8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936750" y="4292600"/>
            <a:ext cx="6523038" cy="717550"/>
            <a:chOff x="1258" y="1081"/>
            <a:chExt cx="3156" cy="320"/>
          </a:xfrm>
        </p:grpSpPr>
        <p:sp>
          <p:nvSpPr>
            <p:cNvPr id="6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" name="Oval 54"/>
          <p:cNvSpPr>
            <a:spLocks noChangeArrowheads="1"/>
          </p:cNvSpPr>
          <p:nvPr/>
        </p:nvSpPr>
        <p:spPr bwMode="gray">
          <a:xfrm>
            <a:off x="2017713" y="4437063"/>
            <a:ext cx="3937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835150" y="2636838"/>
            <a:ext cx="6769100" cy="673100"/>
            <a:chOff x="1258" y="1081"/>
            <a:chExt cx="3156" cy="320"/>
          </a:xfrm>
        </p:grpSpPr>
        <p:sp>
          <p:nvSpPr>
            <p:cNvPr id="66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" name="Oval 59"/>
          <p:cNvSpPr>
            <a:spLocks noChangeArrowheads="1"/>
          </p:cNvSpPr>
          <p:nvPr/>
        </p:nvSpPr>
        <p:spPr bwMode="gray">
          <a:xfrm>
            <a:off x="1916113" y="2781300"/>
            <a:ext cx="423862" cy="4413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9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414463" y="1916113"/>
            <a:ext cx="6902450" cy="622300"/>
            <a:chOff x="891" y="1175"/>
            <a:chExt cx="3156" cy="320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74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ru-RU" b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ru-RU" b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2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sp>
        <p:nvSpPr>
          <p:cNvPr id="10261" name="Text Box 12"/>
          <p:cNvSpPr txBox="1">
            <a:spLocks noChangeArrowheads="1"/>
          </p:cNvSpPr>
          <p:nvPr/>
        </p:nvSpPr>
        <p:spPr bwMode="auto">
          <a:xfrm>
            <a:off x="771525" y="2057400"/>
            <a:ext cx="8372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Оқу үрдісін ұйымдастыру бойынша қызметтер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1187624" y="2564904"/>
            <a:ext cx="9069387" cy="623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Әлеуметтік-тұрмыстық, әкімшілік қызметтер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2716434" y="3573463"/>
            <a:ext cx="45318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Сауда-көңіл көтеру қызметтері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1503012" y="4365625"/>
            <a:ext cx="5563318" cy="623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орталығы қызметтері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Text Box 69"/>
          <p:cNvSpPr txBox="1">
            <a:spLocks noChangeArrowheads="1"/>
          </p:cNvSpPr>
          <p:nvPr/>
        </p:nvSpPr>
        <p:spPr bwMode="auto">
          <a:xfrm>
            <a:off x="2195736" y="5373216"/>
            <a:ext cx="56181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Диагностикалық орталық қызметтері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6" name="Text Box 71"/>
          <p:cNvSpPr txBox="1">
            <a:spLocks noChangeArrowheads="1"/>
          </p:cNvSpPr>
          <p:nvPr/>
        </p:nvSpPr>
        <p:spPr bwMode="gray">
          <a:xfrm>
            <a:off x="3810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i="1"/>
          </a:p>
        </p:txBody>
      </p:sp>
      <p:pic>
        <p:nvPicPr>
          <p:cNvPr id="46" name="Рисунок 45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2" descr="F:\фотографии ЦОС\DSC_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602" y="3717032"/>
            <a:ext cx="2235398" cy="1871663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Picture 2" descr="F:\ЦОС фото\DSC_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872208" cy="1914525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Прямоугольник 8"/>
          <p:cNvSpPr>
            <a:spLocks noChangeArrowheads="1"/>
          </p:cNvSpPr>
          <p:nvPr/>
        </p:nvSpPr>
        <p:spPr bwMode="auto">
          <a:xfrm>
            <a:off x="5863552" y="5561856"/>
            <a:ext cx="3280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ru-RU" sz="1200" dirty="0"/>
          </a:p>
          <a:p>
            <a:pPr marL="228600" indent="-228600">
              <a:buFontTx/>
              <a:buAutoNum type="arabicPeriod"/>
              <a:defRPr/>
            </a:pPr>
            <a:endParaRPr lang="ru-RU" sz="1200" dirty="0"/>
          </a:p>
          <a:p>
            <a:pPr>
              <a:defRPr/>
            </a:pPr>
            <a:endParaRPr lang="kk-KZ" sz="1200" dirty="0"/>
          </a:p>
          <a:p>
            <a:pPr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СҚКО, 101-б.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.: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+7 727 211-14-30</a:t>
            </a:r>
          </a:p>
          <a:p>
            <a:pPr>
              <a:defRPr/>
            </a:pPr>
            <a:endParaRPr lang="kk-KZ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1259632" y="2204864"/>
            <a:ext cx="6959375" cy="4316091"/>
            <a:chOff x="877" y="1078"/>
            <a:chExt cx="4205" cy="2608"/>
          </a:xfrm>
        </p:grpSpPr>
        <p:sp>
          <p:nvSpPr>
            <p:cNvPr id="10854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49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0" name="Oval 6"/>
            <p:cNvSpPr>
              <a:spLocks noChangeArrowheads="1"/>
            </p:cNvSpPr>
            <p:nvPr/>
          </p:nvSpPr>
          <p:spPr bwMode="gray">
            <a:xfrm rot="20056323">
              <a:off x="4410" y="195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gray">
            <a:xfrm rot="20056323">
              <a:off x="1494" y="3433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gray">
            <a:xfrm rot="20056323">
              <a:off x="3229" y="3129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5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92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gray">
            <a:xfrm>
              <a:off x="1182" y="2992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gray">
            <a:xfrm>
              <a:off x="2873" y="2775"/>
              <a:ext cx="919" cy="783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8" name="Oval 14"/>
            <p:cNvSpPr>
              <a:spLocks noChangeArrowheads="1"/>
            </p:cNvSpPr>
            <p:nvPr/>
          </p:nvSpPr>
          <p:spPr bwMode="gray">
            <a:xfrm>
              <a:off x="4140" y="1557"/>
              <a:ext cx="870" cy="78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gray">
            <a:xfrm>
              <a:off x="2356" y="1470"/>
              <a:ext cx="78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</a:pP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2" name="Text Box 18"/>
            <p:cNvSpPr txBox="1">
              <a:spLocks noChangeArrowheads="1"/>
            </p:cNvSpPr>
            <p:nvPr/>
          </p:nvSpPr>
          <p:spPr bwMode="gray">
            <a:xfrm>
              <a:off x="3009" y="2992"/>
              <a:ext cx="11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k-KZ" sz="2000" dirty="0" smtClean="0">
                  <a:latin typeface="Times New Roman" pitchFamily="18" charset="0"/>
                  <a:cs typeface="Times New Roman" pitchFamily="18" charset="0"/>
                </a:rPr>
                <a:t>Тіркеуші кеңсесі директоры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8566" name="AutoShape 22"/>
            <p:cNvCxnSpPr>
              <a:cxnSpLocks noChangeShapeType="1"/>
            </p:cNvCxnSpPr>
            <p:nvPr/>
          </p:nvCxnSpPr>
          <p:spPr bwMode="gray">
            <a:xfrm flipV="1">
              <a:off x="1646" y="1078"/>
              <a:ext cx="574" cy="4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34" name="Прямоугольник 33"/>
          <p:cNvSpPr/>
          <p:nvPr/>
        </p:nvSpPr>
        <p:spPr>
          <a:xfrm>
            <a:off x="1403648" y="126876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Тіркеуші кеңсе –  білім алушылардың оқу барысындағы барлық оқу тарихын тіркейтін және білім алудың барлық түріндегі бақылау мен оның академиялық рейтинг есебін жүргізуді қамтамасыз етуші академиялық қызмет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gray">
          <a:xfrm rot="20056323">
            <a:off x="6530056" y="4734767"/>
            <a:ext cx="1112176" cy="317749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gray">
          <a:xfrm>
            <a:off x="5868144" y="4149080"/>
            <a:ext cx="1368152" cy="122413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gray">
          <a:xfrm rot="20056323">
            <a:off x="6098007" y="2934567"/>
            <a:ext cx="1112176" cy="317749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gray">
          <a:xfrm rot="20056323">
            <a:off x="3721744" y="6102920"/>
            <a:ext cx="1112176" cy="317749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gray">
          <a:xfrm>
            <a:off x="3203848" y="5445224"/>
            <a:ext cx="1296144" cy="114853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gray">
          <a:xfrm>
            <a:off x="5292080" y="2348880"/>
            <a:ext cx="1296144" cy="1296144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Транскриптті 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қалпына келтіру </a:t>
            </a:r>
            <a:endParaRPr lang="ru-RU" sz="1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148064" y="2636912"/>
            <a:ext cx="172819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88224" y="3284984"/>
            <a:ext cx="158417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 алушының пәндер мен кредиттерді қайта тапсыруы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796136" y="4437112"/>
            <a:ext cx="14401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 алушының білім алуының қосымша түрі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427984" y="5229200"/>
            <a:ext cx="144016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45336" y="5877272"/>
            <a:ext cx="124758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Жазғы семестр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691680" y="5589240"/>
            <a:ext cx="129614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Рисунок 97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9" name="Прямоугольник 8"/>
          <p:cNvSpPr>
            <a:spLocks noChangeArrowheads="1"/>
          </p:cNvSpPr>
          <p:nvPr/>
        </p:nvSpPr>
        <p:spPr bwMode="auto">
          <a:xfrm>
            <a:off x="5796136" y="5373216"/>
            <a:ext cx="59404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200" dirty="0"/>
          </a:p>
          <a:p>
            <a:pPr marL="228600" indent="-228600">
              <a:buFontTx/>
              <a:buAutoNum type="arabicPeriod"/>
              <a:defRPr/>
            </a:pPr>
            <a:endParaRPr lang="ru-RU" sz="1200" dirty="0"/>
          </a:p>
          <a:p>
            <a:pPr>
              <a:defRPr/>
            </a:pPr>
            <a:endParaRPr lang="kk-KZ" sz="1200" dirty="0"/>
          </a:p>
          <a:p>
            <a:pPr>
              <a:defRPr/>
            </a:pPr>
            <a:endParaRPr lang="kk-KZ" sz="1200" dirty="0" smtClean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СҚКО, 101-б.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Тел.: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+7 727 211-14-30</a:t>
            </a:r>
          </a:p>
          <a:p>
            <a:pPr>
              <a:defRPr/>
            </a:pPr>
            <a:endParaRPr lang="kk-KZ" sz="1400" dirty="0"/>
          </a:p>
        </p:txBody>
      </p:sp>
      <p:pic>
        <p:nvPicPr>
          <p:cNvPr id="100" name="Picture 2" descr="F:\ЦОС фото\DSC_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1944216" cy="1914525"/>
          </a:xfrm>
          <a:prstGeom prst="ellipse">
            <a:avLst/>
          </a:prstGeom>
          <a:ln w="9525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Прямоугольник 42"/>
          <p:cNvSpPr/>
          <p:nvPr/>
        </p:nvSpPr>
        <p:spPr>
          <a:xfrm>
            <a:off x="3851920" y="285293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Транскрипт 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44008" y="5301208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Пәндерге қарыз немесе айырмашылық «Retake»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63688" y="5517232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 алушыларды оқу пәндеріне тіркеу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91680" y="4221088"/>
            <a:ext cx="864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Пәндерді қайта тіркеу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5562600" y="3505200"/>
            <a:ext cx="2609800" cy="194002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827584" y="3505200"/>
            <a:ext cx="2601416" cy="186801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38250" y="3705225"/>
            <a:ext cx="203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76807" name="Freeform 7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AutoShape 8"/>
          <p:cNvSpPr>
            <a:spLocks noChangeAspect="1" noChangeArrowheads="1" noTextEdit="1"/>
          </p:cNvSpPr>
          <p:nvPr/>
        </p:nvSpPr>
        <p:spPr bwMode="gray">
          <a:xfrm flipH="1">
            <a:off x="4860032" y="342900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Freeform 9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3048000" y="1781175"/>
            <a:ext cx="2998788" cy="1601788"/>
            <a:chOff x="1997" y="1314"/>
            <a:chExt cx="1889" cy="1009"/>
          </a:xfrm>
        </p:grpSpPr>
        <p:grpSp>
          <p:nvGrpSpPr>
            <p:cNvPr id="7681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689"/>
            <a:ext cx="7128792" cy="3600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kk-KZ" sz="1700" dirty="0" smtClean="0"/>
              <a:t>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3419872" y="1844824"/>
            <a:ext cx="2304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СТУДЕНТ КЕҢСЕСІ –  білім алушылар контингентінің қозғалысының есебі мен бақылауын қамтамасыз ету</a:t>
            </a:r>
            <a:endParaRPr lang="kk-K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52120" y="3645024"/>
            <a:ext cx="2592288" cy="573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Білім алушылардың құжаттарының көшірмесін беру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7584" y="4653136"/>
            <a:ext cx="2520280" cy="573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Нақты бір студенттің сұранысы бойынша жауап хат беру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2120" y="4725144"/>
            <a:ext cx="2592288" cy="573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және сыртқа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ауысу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студенттердің қалпына келуі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9592" y="3645024"/>
            <a:ext cx="26708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Дипломның телнұсқасын беру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gray">
          <a:xfrm>
            <a:off x="3203848" y="42210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Freeform 9"/>
          <p:cNvSpPr>
            <a:spLocks/>
          </p:cNvSpPr>
          <p:nvPr/>
        </p:nvSpPr>
        <p:spPr bwMode="gray">
          <a:xfrm flipH="1">
            <a:off x="4788024" y="414908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" name="Рисунок 49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" name="Прямоугольник 8"/>
          <p:cNvSpPr>
            <a:spLocks noChangeArrowheads="1"/>
          </p:cNvSpPr>
          <p:nvPr/>
        </p:nvSpPr>
        <p:spPr bwMode="auto">
          <a:xfrm>
            <a:off x="6012160" y="5805264"/>
            <a:ext cx="3527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200" dirty="0"/>
          </a:p>
          <a:p>
            <a:pPr marL="228600" indent="-228600">
              <a:buFontTx/>
              <a:buAutoNum type="arabicPeriod"/>
              <a:defRPr/>
            </a:pPr>
            <a:endParaRPr lang="ru-RU" sz="1200" dirty="0"/>
          </a:p>
          <a:p>
            <a:pPr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СҚКО, 102-б.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Тел.: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7 727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221 – 14 –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41, 221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– 14 – 42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/>
          </a:p>
          <a:p>
            <a:pPr marL="228600" indent="-228600">
              <a:buFontTx/>
              <a:buAutoNum type="arabicPeriod"/>
              <a:defRPr/>
            </a:pPr>
            <a:endParaRPr lang="ru-RU" sz="1200" dirty="0"/>
          </a:p>
          <a:p>
            <a:pPr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4" descr="C:\Users\baizakova.aiganym\Desktop\все фото ЦОС\Для фотокниги\DSC_2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1944216" cy="1873250"/>
          </a:xfrm>
          <a:prstGeom prst="ellipse">
            <a:avLst/>
          </a:prstGeom>
          <a:ln w="952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1187626" y="2276872"/>
            <a:ext cx="6696961" cy="3745149"/>
            <a:chOff x="578" y="1248"/>
            <a:chExt cx="4650" cy="2520"/>
          </a:xfrm>
        </p:grpSpPr>
        <p:grpSp>
          <p:nvGrpSpPr>
            <p:cNvPr id="7987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987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9887" name="AutoShape 15"/>
            <p:cNvSpPr>
              <a:spLocks noChangeArrowheads="1"/>
            </p:cNvSpPr>
            <p:nvPr/>
          </p:nvSpPr>
          <p:spPr bwMode="gray">
            <a:xfrm>
              <a:off x="578" y="2169"/>
              <a:ext cx="1152" cy="44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578" y="16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1" name="AutoShape 19"/>
            <p:cNvSpPr>
              <a:spLocks noChangeArrowheads="1"/>
            </p:cNvSpPr>
            <p:nvPr/>
          </p:nvSpPr>
          <p:spPr bwMode="gray">
            <a:xfrm>
              <a:off x="3978" y="1781"/>
              <a:ext cx="1250" cy="63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2" name="Text Box 20"/>
            <p:cNvSpPr txBox="1">
              <a:spLocks noChangeArrowheads="1"/>
            </p:cNvSpPr>
            <p:nvPr/>
          </p:nvSpPr>
          <p:spPr bwMode="gray">
            <a:xfrm>
              <a:off x="2259" y="1875"/>
              <a:ext cx="120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k-KZ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ПАСПОРТ ҮСТЕЛІ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3" name="AutoShape 21"/>
            <p:cNvSpPr>
              <a:spLocks noChangeArrowheads="1"/>
            </p:cNvSpPr>
            <p:nvPr/>
          </p:nvSpPr>
          <p:spPr bwMode="auto">
            <a:xfrm>
              <a:off x="1528" y="3168"/>
              <a:ext cx="2600" cy="6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kk-KZ" dirty="0" smtClean="0">
                  <a:latin typeface="Times New Roman" pitchFamily="18" charset="0"/>
                  <a:cs typeface="Times New Roman" pitchFamily="18" charset="0"/>
                </a:rPr>
                <a:t>Тұрғылықты мекені бойынша </a:t>
              </a:r>
            </a:p>
            <a:p>
              <a:pPr algn="ctr" eaLnBrk="0" hangingPunct="0"/>
              <a:r>
                <a:rPr lang="kk-KZ" dirty="0" smtClean="0">
                  <a:latin typeface="Times New Roman" pitchFamily="18" charset="0"/>
                  <a:cs typeface="Times New Roman" pitchFamily="18" charset="0"/>
                </a:rPr>
                <a:t>студенттерді тіркеу бөлімі</a:t>
              </a:r>
            </a:p>
            <a:p>
              <a:pPr algn="ctr" eaLnBrk="0" hangingPunct="0"/>
              <a:r>
                <a:rPr lang="kk-KZ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ҚазҰУ-дың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студент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үйлерінде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b="0" dirty="0">
                <a:latin typeface="Verdana" pitchFamily="34" charset="0"/>
              </a:endParaRPr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gray">
            <a:xfrm>
              <a:off x="919" y="1733"/>
              <a:ext cx="49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Тіркеу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9" name="Text Box 27"/>
            <p:cNvSpPr txBox="1">
              <a:spLocks noChangeArrowheads="1"/>
            </p:cNvSpPr>
            <p:nvPr/>
          </p:nvSpPr>
          <p:spPr bwMode="gray">
            <a:xfrm>
              <a:off x="4538" y="2355"/>
              <a:ext cx="12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115616" y="3717032"/>
            <a:ext cx="1656184" cy="6480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Тіркеуден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тастау</a:t>
            </a:r>
            <a:endPara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56176" y="3284984"/>
            <a:ext cx="16561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Анықтама және басқа құжаттардың берілуі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759450" y="5842337"/>
            <a:ext cx="3384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ru-RU" sz="1200" dirty="0"/>
          </a:p>
          <a:p>
            <a:pPr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СҚКО, 102-б.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Тел.: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+7 727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221 – 14 –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43 </a:t>
            </a:r>
            <a:endParaRPr lang="kk-KZ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Жұмыс кестесі: бейсенбі күндері Бостандық ауданының ХҚКО-да жұмыс жасайды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6" descr="C:\Users\Zhanakeeva.maral\Desktop\ФОТО ЦОС\Новая папка\DSC_9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016224" cy="187325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7" descr="C:\Users\Zhanakeeva.maral\Desktop\ФОТО ЦОС\Новая папка\DSC_7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2016224" cy="1871663"/>
          </a:xfrm>
          <a:prstGeom prst="ellipse">
            <a:avLst/>
          </a:prstGeom>
          <a:ln w="9525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Рисунок 51" descr="DJI0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1475656" y="620689"/>
            <a:ext cx="712879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k-KZ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ОҚУ ҮРДІСІН ҰЙЫМДАСТЫРУ БОЙЫНША ҚЫЗМЕТТЕР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2555776" y="2276872"/>
            <a:ext cx="5826125" cy="3343275"/>
            <a:chOff x="1514" y="1446"/>
            <a:chExt cx="3670" cy="2106"/>
          </a:xfrm>
        </p:grpSpPr>
        <p:sp>
          <p:nvSpPr>
            <p:cNvPr id="8091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2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33" name="Рисунок 32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1259632" y="1268760"/>
            <a:ext cx="8172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БУХГАЛТЕРЛІК ЕСЕП-ҚИСАП БӨЛІМІ</a:t>
            </a:r>
          </a:p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Студенттермен жұмысты жоспарлау, талдау, бақылау және басқару мақсатында экономикалық және қаржы мәселелері бойынша кеңес беру</a:t>
            </a:r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00192" y="2420888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Шәкіртақы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16016" y="3212976"/>
            <a:ext cx="2801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Шетелге шығу тәжірибесі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79912" y="4005064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 алушылардың іссапары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75856" y="4869160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Ақылы білім алу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gray">
          <a:xfrm>
            <a:off x="2699792" y="5301208"/>
            <a:ext cx="148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Студенттер үйі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8"/>
          <p:cNvSpPr>
            <a:spLocks noChangeArrowheads="1"/>
          </p:cNvSpPr>
          <p:nvPr/>
        </p:nvSpPr>
        <p:spPr bwMode="auto">
          <a:xfrm>
            <a:off x="5724128" y="5517232"/>
            <a:ext cx="5940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400" dirty="0"/>
          </a:p>
          <a:p>
            <a:pPr marL="228600" indent="-228600">
              <a:buFontTx/>
              <a:buAutoNum type="arabicPeriod"/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СҚКО,  102-б.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+7 727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221 – 14 –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46, 221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– 14 – 47	</a:t>
            </a:r>
            <a:endParaRPr lang="ru-RU" sz="1200" dirty="0"/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/>
          </a:p>
          <a:p>
            <a:pPr marL="228600" indent="-228600">
              <a:buFontTx/>
              <a:buAutoNum type="arabicPeriod"/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6" descr="C:\Users\Zhanakeeva.maral\Desktop\ФОТО ЦОС\Новая папка\DSC_7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149080"/>
            <a:ext cx="2088232" cy="1944687"/>
          </a:xfrm>
          <a:prstGeom prst="ellipse">
            <a:avLst/>
          </a:prstGeom>
          <a:ln w="9525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7" descr="C:\Users\Zhanakeeva.maral\Desktop\ФОТО ЦОС\Новая папка\DSC_7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2088232" cy="1970087"/>
          </a:xfrm>
          <a:prstGeom prst="ellipse">
            <a:avLst/>
          </a:prstGeom>
          <a:ln w="127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1979712" y="1844824"/>
            <a:ext cx="4752528" cy="4176464"/>
            <a:chOff x="1519" y="1289"/>
            <a:chExt cx="2450" cy="2368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18585810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1927487">
              <a:off x="3209" y="279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14369022">
              <a:off x="2094" y="166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69" y="314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 rot="20762334">
              <a:off x="3276" y="229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12037593">
              <a:off x="1752" y="211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5017" name="Group 25"/>
            <p:cNvGrpSpPr>
              <a:grpSpLocks/>
            </p:cNvGrpSpPr>
            <p:nvPr/>
          </p:nvGrpSpPr>
          <p:grpSpPr bwMode="auto">
            <a:xfrm>
              <a:off x="3686" y="2957"/>
              <a:ext cx="227" cy="227"/>
              <a:chOff x="3943" y="3108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943" y="3108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953" y="312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732" y="2323"/>
              <a:ext cx="11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85037" name="Group 45"/>
            <p:cNvGrpSpPr>
              <a:grpSpLocks/>
            </p:cNvGrpSpPr>
            <p:nvPr/>
          </p:nvGrpSpPr>
          <p:grpSpPr bwMode="auto">
            <a:xfrm>
              <a:off x="3742" y="2205"/>
              <a:ext cx="227" cy="227"/>
              <a:chOff x="3435" y="3344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435" y="3344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480" y="3344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0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3" name="Group 51"/>
            <p:cNvGrpSpPr>
              <a:grpSpLocks/>
            </p:cNvGrpSpPr>
            <p:nvPr/>
          </p:nvGrpSpPr>
          <p:grpSpPr bwMode="auto">
            <a:xfrm>
              <a:off x="2052" y="1338"/>
              <a:ext cx="227" cy="227"/>
              <a:chOff x="3515" y="3521"/>
              <a:chExt cx="227" cy="227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6" name="Group 54"/>
            <p:cNvGrpSpPr>
              <a:grpSpLocks/>
            </p:cNvGrpSpPr>
            <p:nvPr/>
          </p:nvGrpSpPr>
          <p:grpSpPr bwMode="auto">
            <a:xfrm>
              <a:off x="1519" y="1979"/>
              <a:ext cx="227" cy="227"/>
              <a:chOff x="3576" y="3118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76" y="3118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86" y="313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9" name="Group 57"/>
            <p:cNvGrpSpPr>
              <a:grpSpLocks/>
            </p:cNvGrpSpPr>
            <p:nvPr/>
          </p:nvGrpSpPr>
          <p:grpSpPr bwMode="auto">
            <a:xfrm>
              <a:off x="2064" y="3430"/>
              <a:ext cx="227" cy="227"/>
              <a:chOff x="3611" y="3627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611" y="3627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617" y="364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Рисунок 47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ОҚУ ҮРДІСІН ҰЙЫМДАСТЫРУ БОЙЫНША ҚЫЗМЕТТЕР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63888" y="3429000"/>
            <a:ext cx="1872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0" dirty="0" smtClean="0">
                <a:latin typeface="Times New Roman" pitchFamily="18" charset="0"/>
                <a:cs typeface="Times New Roman" pitchFamily="18" charset="0"/>
              </a:rPr>
              <a:t>ХАЛЫҚАРАЛЫҚ АКАДЕМИЯЛЫҚ МОБИЛЬДІЛІКТІ ҚАМТАМАСЫЗ ЕТУ БӨЛІМІ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868144" y="1772816"/>
            <a:ext cx="228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Халықаралық академиялық мобильділік сұрақтары жайлы кеңестер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660232" y="3212976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Қысқа мерзімді / ұзақ мерзімді академиялық мобильділік бойынша білім алушылардың шетелге іссапары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588224" y="4797152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Оқытушы-профессор құрамының және қызметкерлердің  шетелге іссапары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364088" y="6093296"/>
            <a:ext cx="1999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Визалық қолдауды рәсімдеу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55576" y="5733256"/>
            <a:ext cx="228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Визаны қолдану мерзімін ұзарту/шетелге шығу визасын беру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4581128"/>
            <a:ext cx="228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Шетел азаматтарының уақытша тіркелуін қайта тіркеу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AutoShape 6"/>
          <p:cNvSpPr>
            <a:spLocks noChangeArrowheads="1"/>
          </p:cNvSpPr>
          <p:nvPr/>
        </p:nvSpPr>
        <p:spPr bwMode="gray">
          <a:xfrm rot="3931531">
            <a:off x="4646866" y="5021019"/>
            <a:ext cx="792162" cy="35783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Oval 58"/>
          <p:cNvSpPr>
            <a:spLocks noChangeArrowheads="1"/>
          </p:cNvSpPr>
          <p:nvPr/>
        </p:nvSpPr>
        <p:spPr bwMode="gray">
          <a:xfrm>
            <a:off x="5004048" y="5589240"/>
            <a:ext cx="432371" cy="43237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" name="Oval 27"/>
          <p:cNvSpPr>
            <a:spLocks noChangeArrowheads="1"/>
          </p:cNvSpPr>
          <p:nvPr/>
        </p:nvSpPr>
        <p:spPr bwMode="gray">
          <a:xfrm flipH="1">
            <a:off x="5220072" y="5805264"/>
            <a:ext cx="216024" cy="144016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AutoShape 6"/>
          <p:cNvSpPr>
            <a:spLocks noChangeArrowheads="1"/>
          </p:cNvSpPr>
          <p:nvPr/>
        </p:nvSpPr>
        <p:spPr bwMode="gray">
          <a:xfrm rot="9382285">
            <a:off x="2525300" y="4220191"/>
            <a:ext cx="792162" cy="372941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" name="Oval 58"/>
          <p:cNvSpPr>
            <a:spLocks noChangeArrowheads="1"/>
          </p:cNvSpPr>
          <p:nvPr/>
        </p:nvSpPr>
        <p:spPr bwMode="gray">
          <a:xfrm rot="1847076">
            <a:off x="2056203" y="4468850"/>
            <a:ext cx="458856" cy="42523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Oval 59"/>
          <p:cNvSpPr>
            <a:spLocks noChangeArrowheads="1"/>
          </p:cNvSpPr>
          <p:nvPr/>
        </p:nvSpPr>
        <p:spPr bwMode="gray">
          <a:xfrm rot="1847076">
            <a:off x="2085896" y="4497746"/>
            <a:ext cx="296150" cy="2150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55576" y="1916832"/>
            <a:ext cx="228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Шетелге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іссапар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бұйрық  мерзімінің  өзгеруі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39552" y="2780928"/>
            <a:ext cx="17099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сапардан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рәсімдеу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8"/>
          <p:cNvSpPr>
            <a:spLocks noChangeArrowheads="1"/>
          </p:cNvSpPr>
          <p:nvPr/>
        </p:nvSpPr>
        <p:spPr bwMode="auto">
          <a:xfrm>
            <a:off x="6084168" y="6396335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: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СҚКО, 102-б.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+7 727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221 – 14 – 48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/>
          <p:cNvSpPr>
            <a:spLocks noChangeArrowheads="1"/>
          </p:cNvSpPr>
          <p:nvPr/>
        </p:nvSpPr>
        <p:spPr bwMode="ltGray">
          <a:xfrm>
            <a:off x="0" y="1600200"/>
            <a:ext cx="6261100" cy="4495800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683568" y="1772816"/>
            <a:ext cx="4038600" cy="7200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Заңгер,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нотариус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683568" y="2564904"/>
            <a:ext cx="4038600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Әуе және теміржол кассалары</a:t>
            </a:r>
            <a:endParaRPr lang="kk-K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683568" y="3284984"/>
            <a:ext cx="4038600" cy="7200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Туристік фирма</a:t>
            </a:r>
            <a:endParaRPr lang="kk-K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ӘЛЕУМЕТТІК-ТҰРМЫСТЫҚ,ӘКІМШІЛІК ҚЫЗМЕТТЕР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" name="AutoShape 4"/>
          <p:cNvSpPr>
            <a:spLocks noChangeArrowheads="1"/>
          </p:cNvSpPr>
          <p:nvPr/>
        </p:nvSpPr>
        <p:spPr bwMode="blackWhite">
          <a:xfrm>
            <a:off x="683568" y="4077072"/>
            <a:ext cx="4038600" cy="7200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Мансап және бизнес орталығы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blackWhite">
          <a:xfrm>
            <a:off x="683568" y="4869160"/>
            <a:ext cx="4038600" cy="7200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7" descr="C:\Users\baizakova.aiganym\Desktop\DSC_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448272" cy="2318088"/>
          </a:xfrm>
          <a:prstGeom prst="ellipse">
            <a:avLst/>
          </a:prstGeom>
          <a:ln w="9525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7" descr="C:\Users\Zhanakeeva.maral\Desktop\ФОТО ЦОС\ба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1944216" cy="1878596"/>
          </a:xfrm>
          <a:prstGeom prst="ellipse">
            <a:avLst/>
          </a:prstGeom>
          <a:ln w="9525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604</TotalTime>
  <Words>928</Words>
  <Application>Microsoft Office PowerPoint</Application>
  <PresentationFormat>Экран (4:3)</PresentationFormat>
  <Paragraphs>204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для брошюры</vt:lpstr>
      <vt:lpstr>Слайд 1</vt:lpstr>
      <vt:lpstr>Слайд 2</vt:lpstr>
      <vt:lpstr>«КЕРЕМЕТ» СТУДЕНТТЕРГЕ ҚЫЗМЕТ КӨРСЕТУ ОРТАЛЫҒЫНЫҢ ҚҰРЫЛЫМЫ</vt:lpstr>
      <vt:lpstr> ОҚУ ҮРДІСІН ҰЙЫМДАСТЫРУ БОЙЫНША ҚЫЗМЕТТЕР</vt:lpstr>
      <vt:lpstr>  ОҚУ ҮРДІСІН ҰЙЫМДАСТЫРУ БОЙЫНША ҚЫЗМЕТТЕР</vt:lpstr>
      <vt:lpstr> </vt:lpstr>
      <vt:lpstr> ОҚУ ҮРДІСІН ҰЙЫМДАСТЫРУ БОЙЫНША ҚЫЗМЕТТЕР</vt:lpstr>
      <vt:lpstr> ОҚУ ҮРДІСІН ҰЙЫМДАСТЫРУ БОЙЫНША ҚЫЗМЕТТЕР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Zhanakeeva.maral</dc:creator>
  <cp:lastModifiedBy>XP GAME 2009</cp:lastModifiedBy>
  <cp:revision>120</cp:revision>
  <dcterms:created xsi:type="dcterms:W3CDTF">2015-01-15T08:02:30Z</dcterms:created>
  <dcterms:modified xsi:type="dcterms:W3CDTF">2015-01-16T17:07:36Z</dcterms:modified>
</cp:coreProperties>
</file>